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57" r:id="rId3"/>
    <p:sldId id="265" r:id="rId4"/>
    <p:sldId id="266" r:id="rId5"/>
    <p:sldId id="267" r:id="rId6"/>
    <p:sldId id="268" r:id="rId7"/>
    <p:sldId id="269" r:id="rId8"/>
    <p:sldId id="270" r:id="rId9"/>
    <p:sldId id="271" r:id="rId10"/>
    <p:sldId id="272" r:id="rId11"/>
    <p:sldId id="273" r:id="rId12"/>
    <p:sldId id="274" r:id="rId13"/>
    <p:sldId id="275" r:id="rId14"/>
    <p:sldId id="278" r:id="rId1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D290165B-E8E9-488E-9CD2-734531D0F21A}" type="datetimeFigureOut">
              <a:rPr lang="vi-VN" smtClean="0"/>
              <a:t>17/09/2023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6328E77-7E95-4321-B750-B2EF2D9ECB2F}" type="slidenum">
              <a:rPr lang="vi-VN" smtClean="0"/>
              <a:t>‹#›</a:t>
            </a:fld>
            <a:endParaRPr lang="vi-VN"/>
          </a:p>
        </p:txBody>
      </p:sp>
    </p:spTree>
    <p:extLst>
      <p:ext uri="{BB962C8B-B14F-4D97-AF65-F5344CB8AC3E}">
        <p14:creationId xmlns:p14="http://schemas.microsoft.com/office/powerpoint/2010/main" val="1728437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290165B-E8E9-488E-9CD2-734531D0F21A}" type="datetimeFigureOut">
              <a:rPr lang="vi-VN" smtClean="0"/>
              <a:t>17/09/2023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6328E77-7E95-4321-B750-B2EF2D9ECB2F}" type="slidenum">
              <a:rPr lang="vi-VN" smtClean="0"/>
              <a:t>‹#›</a:t>
            </a:fld>
            <a:endParaRPr lang="vi-VN"/>
          </a:p>
        </p:txBody>
      </p:sp>
    </p:spTree>
    <p:extLst>
      <p:ext uri="{BB962C8B-B14F-4D97-AF65-F5344CB8AC3E}">
        <p14:creationId xmlns:p14="http://schemas.microsoft.com/office/powerpoint/2010/main" val="3464510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290165B-E8E9-488E-9CD2-734531D0F21A}" type="datetimeFigureOut">
              <a:rPr lang="vi-VN" smtClean="0"/>
              <a:t>17/09/2023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6328E77-7E95-4321-B750-B2EF2D9ECB2F}" type="slidenum">
              <a:rPr lang="vi-VN" smtClean="0"/>
              <a:t>‹#›</a:t>
            </a:fld>
            <a:endParaRPr lang="vi-VN"/>
          </a:p>
        </p:txBody>
      </p:sp>
    </p:spTree>
    <p:extLst>
      <p:ext uri="{BB962C8B-B14F-4D97-AF65-F5344CB8AC3E}">
        <p14:creationId xmlns:p14="http://schemas.microsoft.com/office/powerpoint/2010/main" val="965239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7" name="797">
            <a:hlinkClick r:id="" action="ppaction://media"/>
            <a:extLst>
              <a:ext uri="{FF2B5EF4-FFF2-40B4-BE49-F238E27FC236}">
                <a16:creationId xmlns:a16="http://schemas.microsoft.com/office/drawing/2014/main" id="{CCCE7297-F4E1-4ED4-9FC0-DABFE273A501}"/>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484219947"/>
      </p:ext>
    </p:extLst>
  </p:cSld>
  <p:clrMapOvr>
    <a:masterClrMapping/>
  </p:clrMapOvr>
  <mc:AlternateContent xmlns:mc="http://schemas.openxmlformats.org/markup-compatibility/2006" xmlns:p14="http://schemas.microsoft.com/office/powerpoint/2010/main">
    <mc:Choice Requires="p14">
      <p:transition p14:dur="10" advTm="0">
        <p14:reveal/>
      </p:transition>
    </mc:Choice>
    <mc:Fallback xmlns="">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05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09A251F4-1A55-4054-B979-E3CC8C5BB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99287621"/>
      </p:ext>
    </p:extLst>
  </p:cSld>
  <p:clrMapOvr>
    <a:masterClrMapping/>
  </p:clrMapOvr>
  <mc:AlternateContent xmlns:mc="http://schemas.openxmlformats.org/markup-compatibility/2006" xmlns:p14="http://schemas.microsoft.com/office/powerpoint/2010/main">
    <mc:Choice Requires="p14">
      <p:transition p14:dur="10" advTm="0">
        <p14:reveal/>
      </p:transition>
    </mc:Choice>
    <mc:Fallback xmlns="">
      <p:transition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09A251F4-1A55-4054-B979-E3CC8C5BB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矩形 2">
            <a:extLst>
              <a:ext uri="{FF2B5EF4-FFF2-40B4-BE49-F238E27FC236}">
                <a16:creationId xmlns:a16="http://schemas.microsoft.com/office/drawing/2014/main" id="{E485DD1D-21FB-46C7-93D9-1DBC060E737E}"/>
              </a:ext>
            </a:extLst>
          </p:cNvPr>
          <p:cNvSpPr/>
          <p:nvPr userDrawn="1"/>
        </p:nvSpPr>
        <p:spPr>
          <a:xfrm>
            <a:off x="511320" y="486250"/>
            <a:ext cx="11169359" cy="5885500"/>
          </a:xfrm>
          <a:prstGeom prst="rect">
            <a:avLst/>
          </a:prstGeom>
          <a:solidFill>
            <a:schemeClr val="bg1">
              <a:alpha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schemeClr val="tx1">
                  <a:lumMod val="95000"/>
                  <a:lumOff val="5000"/>
                </a:schemeClr>
              </a:solidFill>
              <a:latin typeface="KaiTi" panose="02010609060101010101" pitchFamily="49" charset="-122"/>
              <a:ea typeface="KaiTi" panose="02010609060101010101" pitchFamily="49" charset="-122"/>
              <a:sym typeface="KaiTi" panose="02010609060101010101" pitchFamily="49" charset="-122"/>
            </a:endParaRPr>
          </a:p>
        </p:txBody>
      </p:sp>
    </p:spTree>
    <p:extLst>
      <p:ext uri="{BB962C8B-B14F-4D97-AF65-F5344CB8AC3E}">
        <p14:creationId xmlns:p14="http://schemas.microsoft.com/office/powerpoint/2010/main" val="3019434567"/>
      </p:ext>
    </p:extLst>
  </p:cSld>
  <p:clrMapOvr>
    <a:masterClrMapping/>
  </p:clrMapOvr>
  <mc:AlternateContent xmlns:mc="http://schemas.openxmlformats.org/markup-compatibility/2006" xmlns:p14="http://schemas.microsoft.com/office/powerpoint/2010/main">
    <mc:Choice Requires="p14">
      <p:transition p14:dur="10" advTm="0">
        <p14:reveal/>
      </p:transition>
    </mc:Choice>
    <mc:Fallback xmlns="">
      <p:transition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290165B-E8E9-488E-9CD2-734531D0F21A}" type="datetimeFigureOut">
              <a:rPr lang="vi-VN" smtClean="0"/>
              <a:t>17/09/2023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6328E77-7E95-4321-B750-B2EF2D9ECB2F}" type="slidenum">
              <a:rPr lang="vi-VN" smtClean="0"/>
              <a:t>‹#›</a:t>
            </a:fld>
            <a:endParaRPr lang="vi-VN"/>
          </a:p>
        </p:txBody>
      </p:sp>
    </p:spTree>
    <p:extLst>
      <p:ext uri="{BB962C8B-B14F-4D97-AF65-F5344CB8AC3E}">
        <p14:creationId xmlns:p14="http://schemas.microsoft.com/office/powerpoint/2010/main" val="737672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290165B-E8E9-488E-9CD2-734531D0F21A}" type="datetimeFigureOut">
              <a:rPr lang="vi-VN" smtClean="0"/>
              <a:t>17/09/2023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6328E77-7E95-4321-B750-B2EF2D9ECB2F}" type="slidenum">
              <a:rPr lang="vi-VN" smtClean="0"/>
              <a:t>‹#›</a:t>
            </a:fld>
            <a:endParaRPr lang="vi-VN"/>
          </a:p>
        </p:txBody>
      </p:sp>
    </p:spTree>
    <p:extLst>
      <p:ext uri="{BB962C8B-B14F-4D97-AF65-F5344CB8AC3E}">
        <p14:creationId xmlns:p14="http://schemas.microsoft.com/office/powerpoint/2010/main" val="3640686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D290165B-E8E9-488E-9CD2-734531D0F21A}" type="datetimeFigureOut">
              <a:rPr lang="vi-VN" smtClean="0"/>
              <a:t>17/09/2023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6328E77-7E95-4321-B750-B2EF2D9ECB2F}" type="slidenum">
              <a:rPr lang="vi-VN" smtClean="0"/>
              <a:t>‹#›</a:t>
            </a:fld>
            <a:endParaRPr lang="vi-VN"/>
          </a:p>
        </p:txBody>
      </p:sp>
    </p:spTree>
    <p:extLst>
      <p:ext uri="{BB962C8B-B14F-4D97-AF65-F5344CB8AC3E}">
        <p14:creationId xmlns:p14="http://schemas.microsoft.com/office/powerpoint/2010/main" val="2439464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D290165B-E8E9-488E-9CD2-734531D0F21A}" type="datetimeFigureOut">
              <a:rPr lang="vi-VN" smtClean="0"/>
              <a:t>17/09/2023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56328E77-7E95-4321-B750-B2EF2D9ECB2F}" type="slidenum">
              <a:rPr lang="vi-VN" smtClean="0"/>
              <a:t>‹#›</a:t>
            </a:fld>
            <a:endParaRPr lang="vi-VN"/>
          </a:p>
        </p:txBody>
      </p:sp>
    </p:spTree>
    <p:extLst>
      <p:ext uri="{BB962C8B-B14F-4D97-AF65-F5344CB8AC3E}">
        <p14:creationId xmlns:p14="http://schemas.microsoft.com/office/powerpoint/2010/main" val="3842323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D290165B-E8E9-488E-9CD2-734531D0F21A}" type="datetimeFigureOut">
              <a:rPr lang="vi-VN" smtClean="0"/>
              <a:t>17/09/2023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56328E77-7E95-4321-B750-B2EF2D9ECB2F}" type="slidenum">
              <a:rPr lang="vi-VN" smtClean="0"/>
              <a:t>‹#›</a:t>
            </a:fld>
            <a:endParaRPr lang="vi-VN"/>
          </a:p>
        </p:txBody>
      </p:sp>
    </p:spTree>
    <p:extLst>
      <p:ext uri="{BB962C8B-B14F-4D97-AF65-F5344CB8AC3E}">
        <p14:creationId xmlns:p14="http://schemas.microsoft.com/office/powerpoint/2010/main" val="774853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0165B-E8E9-488E-9CD2-734531D0F21A}" type="datetimeFigureOut">
              <a:rPr lang="vi-VN" smtClean="0"/>
              <a:t>17/09/2023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56328E77-7E95-4321-B750-B2EF2D9ECB2F}" type="slidenum">
              <a:rPr lang="vi-VN" smtClean="0"/>
              <a:t>‹#›</a:t>
            </a:fld>
            <a:endParaRPr lang="vi-VN"/>
          </a:p>
        </p:txBody>
      </p:sp>
    </p:spTree>
    <p:extLst>
      <p:ext uri="{BB962C8B-B14F-4D97-AF65-F5344CB8AC3E}">
        <p14:creationId xmlns:p14="http://schemas.microsoft.com/office/powerpoint/2010/main" val="3587702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290165B-E8E9-488E-9CD2-734531D0F21A}" type="datetimeFigureOut">
              <a:rPr lang="vi-VN" smtClean="0"/>
              <a:t>17/09/2023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6328E77-7E95-4321-B750-B2EF2D9ECB2F}" type="slidenum">
              <a:rPr lang="vi-VN" smtClean="0"/>
              <a:t>‹#›</a:t>
            </a:fld>
            <a:endParaRPr lang="vi-VN"/>
          </a:p>
        </p:txBody>
      </p:sp>
    </p:spTree>
    <p:extLst>
      <p:ext uri="{BB962C8B-B14F-4D97-AF65-F5344CB8AC3E}">
        <p14:creationId xmlns:p14="http://schemas.microsoft.com/office/powerpoint/2010/main" val="881325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290165B-E8E9-488E-9CD2-734531D0F21A}" type="datetimeFigureOut">
              <a:rPr lang="vi-VN" smtClean="0"/>
              <a:t>17/09/2023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6328E77-7E95-4321-B750-B2EF2D9ECB2F}" type="slidenum">
              <a:rPr lang="vi-VN" smtClean="0"/>
              <a:t>‹#›</a:t>
            </a:fld>
            <a:endParaRPr lang="vi-VN"/>
          </a:p>
        </p:txBody>
      </p:sp>
    </p:spTree>
    <p:extLst>
      <p:ext uri="{BB962C8B-B14F-4D97-AF65-F5344CB8AC3E}">
        <p14:creationId xmlns:p14="http://schemas.microsoft.com/office/powerpoint/2010/main" val="3124180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0165B-E8E9-488E-9CD2-734531D0F21A}" type="datetimeFigureOut">
              <a:rPr lang="vi-VN" smtClean="0"/>
              <a:t>17/09/2023</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328E77-7E95-4321-B750-B2EF2D9ECB2F}" type="slidenum">
              <a:rPr lang="vi-VN" smtClean="0"/>
              <a:t>‹#›</a:t>
            </a:fld>
            <a:endParaRPr lang="vi-VN"/>
          </a:p>
        </p:txBody>
      </p:sp>
    </p:spTree>
    <p:extLst>
      <p:ext uri="{BB962C8B-B14F-4D97-AF65-F5344CB8AC3E}">
        <p14:creationId xmlns:p14="http://schemas.microsoft.com/office/powerpoint/2010/main" val="945377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png"/><Relationship Id="rId7"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4.png"/><Relationship Id="rId9" Type="http://schemas.openxmlformats.org/officeDocument/2006/relationships/image" Target="../media/image11.gif"/></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gif"/><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1588"/>
            <a:ext cx="12188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5"/>
          <p:cNvSpPr txBox="1">
            <a:spLocks noChangeArrowheads="1"/>
          </p:cNvSpPr>
          <p:nvPr/>
        </p:nvSpPr>
        <p:spPr bwMode="auto">
          <a:xfrm>
            <a:off x="1588" y="1588"/>
            <a:ext cx="35956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100" b="1">
                <a:solidFill>
                  <a:srgbClr val="C00000"/>
                </a:solidFill>
                <a:latin typeface="Times New Roman" panose="02020603050405020304" pitchFamily="18" charset="0"/>
                <a:cs typeface="Times New Roman" panose="02020603050405020304" pitchFamily="18" charset="0"/>
              </a:rPr>
              <a:t>Tr</a:t>
            </a:r>
            <a:r>
              <a:rPr lang="vi-VN" altLang="en-US" sz="2100" b="1">
                <a:solidFill>
                  <a:srgbClr val="C00000"/>
                </a:solidFill>
                <a:latin typeface="Times New Roman" panose="02020603050405020304" pitchFamily="18" charset="0"/>
                <a:cs typeface="Times New Roman" panose="02020603050405020304" pitchFamily="18" charset="0"/>
              </a:rPr>
              <a:t>ư</a:t>
            </a:r>
            <a:r>
              <a:rPr lang="en-US" altLang="en-US" sz="2100" b="1">
                <a:solidFill>
                  <a:srgbClr val="C00000"/>
                </a:solidFill>
                <a:latin typeface="Times New Roman" panose="02020603050405020304" pitchFamily="18" charset="0"/>
                <a:cs typeface="Times New Roman" panose="02020603050405020304" pitchFamily="18" charset="0"/>
              </a:rPr>
              <a:t>ờng: THCS Bình Khánh</a:t>
            </a:r>
          </a:p>
          <a:p>
            <a:pPr>
              <a:lnSpc>
                <a:spcPct val="100000"/>
              </a:lnSpc>
              <a:spcBef>
                <a:spcPct val="0"/>
              </a:spcBef>
              <a:buFontTx/>
              <a:buNone/>
            </a:pPr>
            <a:r>
              <a:rPr lang="en-US" altLang="en-US" sz="2100" b="1">
                <a:solidFill>
                  <a:srgbClr val="C00000"/>
                </a:solidFill>
                <a:latin typeface="Times New Roman" panose="02020603050405020304" pitchFamily="18" charset="0"/>
                <a:cs typeface="Times New Roman" panose="02020603050405020304" pitchFamily="18" charset="0"/>
              </a:rPr>
              <a:t>Tổ: Ngữ văn</a:t>
            </a:r>
          </a:p>
        </p:txBody>
      </p:sp>
    </p:spTree>
    <p:extLst>
      <p:ext uri="{BB962C8B-B14F-4D97-AF65-F5344CB8AC3E}">
        <p14:creationId xmlns:p14="http://schemas.microsoft.com/office/powerpoint/2010/main" val="2066505765"/>
      </p:ext>
    </p:extLst>
  </p:cSld>
  <p:clrMapOvr>
    <a:masterClrMapping/>
  </p:clrMapOvr>
  <p:transition spd="slow"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5721FC75-7CC3-4EF9-883E-52078F6854BC}"/>
              </a:ext>
            </a:extLst>
          </p:cNvPr>
          <p:cNvGrpSpPr/>
          <p:nvPr/>
        </p:nvGrpSpPr>
        <p:grpSpPr>
          <a:xfrm>
            <a:off x="0" y="-7714"/>
            <a:ext cx="781498" cy="786472"/>
            <a:chOff x="6818812" y="2162158"/>
            <a:chExt cx="1038497" cy="934170"/>
          </a:xfrm>
        </p:grpSpPr>
        <p:pic>
          <p:nvPicPr>
            <p:cNvPr id="13" name="图片 12">
              <a:extLst>
                <a:ext uri="{FF2B5EF4-FFF2-40B4-BE49-F238E27FC236}">
                  <a16:creationId xmlns:a16="http://schemas.microsoft.com/office/drawing/2014/main" id="{7902552C-657F-4F90-81F3-82CB63A422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18812" y="2162158"/>
              <a:ext cx="986245" cy="934170"/>
            </a:xfrm>
            <a:prstGeom prst="rect">
              <a:avLst/>
            </a:prstGeom>
          </p:spPr>
        </p:pic>
        <p:sp>
          <p:nvSpPr>
            <p:cNvPr id="14" name="文本框 13">
              <a:extLst>
                <a:ext uri="{FF2B5EF4-FFF2-40B4-BE49-F238E27FC236}">
                  <a16:creationId xmlns:a16="http://schemas.microsoft.com/office/drawing/2014/main" id="{7B38970B-1E38-4095-B780-1D3CA3D13200}"/>
                </a:ext>
              </a:extLst>
            </p:cNvPr>
            <p:cNvSpPr txBox="1"/>
            <p:nvPr/>
          </p:nvSpPr>
          <p:spPr>
            <a:xfrm>
              <a:off x="6871064" y="2258412"/>
              <a:ext cx="986245" cy="731115"/>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vi-VN" altLang="zh-CN" sz="3200" dirty="0">
                  <a:ln w="38100">
                    <a:noFill/>
                  </a:ln>
                  <a:solidFill>
                    <a:srgbClr val="3E830E"/>
                  </a:solidFill>
                  <a:effectLst>
                    <a:outerShdw blurRad="50800" dist="38100" dir="2700000" algn="tl" rotWithShape="0">
                      <a:schemeClr val="accent6">
                        <a:lumMod val="50000"/>
                        <a:alpha val="40000"/>
                      </a:schemeClr>
                    </a:outerShdw>
                  </a:effectLst>
                  <a:latin typeface="Times New Roman" panose="02020603050405020304" pitchFamily="18" charset="0"/>
                  <a:ea typeface="+mn-ea"/>
                  <a:cs typeface="Times New Roman" panose="02020603050405020304" pitchFamily="18" charset="0"/>
                  <a:sym typeface="+mn-lt"/>
                </a:rPr>
                <a:t>III</a:t>
              </a:r>
              <a:endParaRPr lang="zh-CN" altLang="en-US" sz="3200" dirty="0">
                <a:ln w="38100">
                  <a:noFill/>
                </a:ln>
                <a:solidFill>
                  <a:srgbClr val="3E830E"/>
                </a:solidFill>
                <a:effectLst>
                  <a:outerShdw blurRad="50800" dist="38100" dir="2700000" algn="tl" rotWithShape="0">
                    <a:schemeClr val="accent6">
                      <a:lumMod val="50000"/>
                      <a:alpha val="40000"/>
                    </a:schemeClr>
                  </a:outerShdw>
                </a:effectLst>
                <a:latin typeface="Times New Roman" panose="02020603050405020304" pitchFamily="18" charset="0"/>
                <a:ea typeface="+mn-ea"/>
                <a:cs typeface="Times New Roman" panose="02020603050405020304" pitchFamily="18" charset="0"/>
                <a:sym typeface="+mn-lt"/>
              </a:endParaRPr>
            </a:p>
          </p:txBody>
        </p:sp>
      </p:grpSp>
      <p:sp>
        <p:nvSpPr>
          <p:cNvPr id="15" name="文本框 14">
            <a:extLst>
              <a:ext uri="{FF2B5EF4-FFF2-40B4-BE49-F238E27FC236}">
                <a16:creationId xmlns:a16="http://schemas.microsoft.com/office/drawing/2014/main" id="{CD6BF381-A719-4384-851C-0BF5DEF477F8}"/>
              </a:ext>
            </a:extLst>
          </p:cNvPr>
          <p:cNvSpPr txBox="1"/>
          <p:nvPr/>
        </p:nvSpPr>
        <p:spPr>
          <a:xfrm>
            <a:off x="742177" y="25017"/>
            <a:ext cx="5057504" cy="615521"/>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pPr algn="l"/>
            <a:r>
              <a:rPr lang="vi-VN" altLang="zh-CN" sz="3200" dirty="0">
                <a:ln w="38100">
                  <a:noFill/>
                </a:ln>
                <a:solidFill>
                  <a:srgbClr val="3E830E"/>
                </a:solidFill>
                <a:effectLst/>
                <a:latin typeface="Times New Roman" panose="02020603050405020304" pitchFamily="18" charset="0"/>
                <a:cs typeface="Times New Roman" panose="02020603050405020304" pitchFamily="18" charset="0"/>
                <a:sym typeface="+mn-lt"/>
              </a:rPr>
              <a:t>Hướng dẫn quy trình viết</a:t>
            </a:r>
            <a:endParaRPr lang="zh-CN" altLang="en-US" sz="3200" dirty="0">
              <a:ln w="38100">
                <a:noFill/>
              </a:ln>
              <a:solidFill>
                <a:srgbClr val="3E830E"/>
              </a:solidFill>
              <a:effectLst/>
              <a:latin typeface="Times New Roman" panose="02020603050405020304" pitchFamily="18" charset="0"/>
              <a:cs typeface="Times New Roman" panose="02020603050405020304" pitchFamily="18" charset="0"/>
              <a:sym typeface="+mn-lt"/>
            </a:endParaRPr>
          </a:p>
        </p:txBody>
      </p:sp>
      <p:pic>
        <p:nvPicPr>
          <p:cNvPr id="17" name="图片 16">
            <a:extLst>
              <a:ext uri="{FF2B5EF4-FFF2-40B4-BE49-F238E27FC236}">
                <a16:creationId xmlns:a16="http://schemas.microsoft.com/office/drawing/2014/main" id="{789CA887-C328-4EF8-BD37-F5F28B4E8A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9987915" y="0"/>
            <a:ext cx="2204085" cy="1661218"/>
          </a:xfrm>
          <a:prstGeom prst="rect">
            <a:avLst/>
          </a:prstGeom>
        </p:spPr>
      </p:pic>
      <p:pic>
        <p:nvPicPr>
          <p:cNvPr id="23" name="图片 3">
            <a:extLst>
              <a:ext uri="{FF2B5EF4-FFF2-40B4-BE49-F238E27FC236}">
                <a16:creationId xmlns:a16="http://schemas.microsoft.com/office/drawing/2014/main" id="{01AE8F4E-1540-0EE2-016C-BB317E2AF9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9360" y="531827"/>
            <a:ext cx="7527876" cy="1129391"/>
          </a:xfrm>
          <a:prstGeom prst="rect">
            <a:avLst/>
          </a:prstGeom>
        </p:spPr>
      </p:pic>
      <p:sp>
        <p:nvSpPr>
          <p:cNvPr id="24" name="TextBox 23">
            <a:extLst>
              <a:ext uri="{FF2B5EF4-FFF2-40B4-BE49-F238E27FC236}">
                <a16:creationId xmlns:a16="http://schemas.microsoft.com/office/drawing/2014/main" id="{0E0E44AB-F30A-7FA6-CA79-263AC1BF63EA}"/>
              </a:ext>
            </a:extLst>
          </p:cNvPr>
          <p:cNvSpPr txBox="1"/>
          <p:nvPr/>
        </p:nvSpPr>
        <p:spPr>
          <a:xfrm>
            <a:off x="3097530" y="781801"/>
            <a:ext cx="6515100" cy="646331"/>
          </a:xfrm>
          <a:prstGeom prst="rect">
            <a:avLst/>
          </a:prstGeom>
          <a:noFill/>
        </p:spPr>
        <p:txBody>
          <a:bodyPr wrap="square" rtlCol="0">
            <a:spAutoFit/>
          </a:bodyPr>
          <a:lstStyle/>
          <a:p>
            <a:r>
              <a:rPr lang="en-VN" b="1" dirty="0">
                <a:latin typeface="Times New Roman" panose="02020603050405020304" pitchFamily="18" charset="0"/>
                <a:cs typeface="Times New Roman" panose="02020603050405020304" pitchFamily="18" charset="0"/>
              </a:rPr>
              <a:t>Đề bài: Làm một bài thơ sáu chữ hoặc bảy chữ thể hiện cảm xúc của em về một sự vật hoặc hiện tượng nào đó trong cuộc sống.</a:t>
            </a:r>
          </a:p>
        </p:txBody>
      </p:sp>
      <p:grpSp>
        <p:nvGrpSpPr>
          <p:cNvPr id="48" name="Group 47">
            <a:extLst>
              <a:ext uri="{FF2B5EF4-FFF2-40B4-BE49-F238E27FC236}">
                <a16:creationId xmlns:a16="http://schemas.microsoft.com/office/drawing/2014/main" id="{49887C24-602E-F7CA-E91E-8ECE3B012CFA}"/>
              </a:ext>
            </a:extLst>
          </p:cNvPr>
          <p:cNvGrpSpPr/>
          <p:nvPr/>
        </p:nvGrpSpPr>
        <p:grpSpPr>
          <a:xfrm>
            <a:off x="4088020" y="2383052"/>
            <a:ext cx="6601975" cy="4165007"/>
            <a:chOff x="3712736" y="1802481"/>
            <a:chExt cx="5899894" cy="4165007"/>
          </a:xfrm>
        </p:grpSpPr>
        <p:pic>
          <p:nvPicPr>
            <p:cNvPr id="31" name="Picture 30">
              <a:extLst>
                <a:ext uri="{FF2B5EF4-FFF2-40B4-BE49-F238E27FC236}">
                  <a16:creationId xmlns:a16="http://schemas.microsoft.com/office/drawing/2014/main" id="{B567D725-C90F-0686-DF79-43D503B45C30}"/>
                </a:ext>
              </a:extLst>
            </p:cNvPr>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712736" y="1802481"/>
              <a:ext cx="5899894" cy="4165007"/>
            </a:xfrm>
            <a:prstGeom prst="rect">
              <a:avLst/>
            </a:prstGeom>
          </p:spPr>
        </p:pic>
        <p:sp>
          <p:nvSpPr>
            <p:cNvPr id="39" name="TextBox 38">
              <a:extLst>
                <a:ext uri="{FF2B5EF4-FFF2-40B4-BE49-F238E27FC236}">
                  <a16:creationId xmlns:a16="http://schemas.microsoft.com/office/drawing/2014/main" id="{C34F5B03-DF08-D060-7988-FBF36653E115}"/>
                </a:ext>
              </a:extLst>
            </p:cNvPr>
            <p:cNvSpPr txBox="1"/>
            <p:nvPr/>
          </p:nvSpPr>
          <p:spPr>
            <a:xfrm>
              <a:off x="4046220" y="2915330"/>
              <a:ext cx="5440680" cy="1884811"/>
            </a:xfrm>
            <a:prstGeom prst="rect">
              <a:avLst/>
            </a:prstGeom>
            <a:noFill/>
          </p:spPr>
          <p:txBody>
            <a:bodyPr wrap="square">
              <a:spAutoFit/>
            </a:bodyPr>
            <a:lstStyle/>
            <a:p>
              <a:pPr algn="ctr">
                <a:lnSpc>
                  <a:spcPct val="115000"/>
                </a:lnSpc>
                <a:spcAft>
                  <a:spcPts val="800"/>
                </a:spcAft>
              </a:pPr>
              <a:r>
                <a:rPr lang="en-US"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Theo </a:t>
              </a:r>
              <a:r>
                <a:rPr lang="en-US"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em</a:t>
              </a:r>
              <a:endParaRPr lang="en-VN"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AutoNum type="arabicPeriod"/>
              </a:pPr>
              <a:r>
                <a:rPr lang="en-US"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hiện</a:t>
              </a:r>
              <a:r>
                <a:rPr lang="en-US"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tượng</a:t>
              </a:r>
              <a:r>
                <a:rPr lang="en-US"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để</a:t>
              </a:r>
              <a:r>
                <a:rPr lang="en-US"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lại</a:t>
              </a:r>
              <a:r>
                <a:rPr lang="en-US"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cho</a:t>
              </a:r>
              <a:r>
                <a:rPr lang="en-US"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em</a:t>
              </a:r>
              <a:r>
                <a:rPr lang="en-US"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nhiều</a:t>
              </a:r>
              <a:r>
                <a:rPr lang="en-US"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cảm</a:t>
              </a:r>
              <a:r>
                <a:rPr lang="en-US"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xúc</a:t>
              </a:r>
              <a:r>
                <a:rPr lang="en-US"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là</a:t>
              </a:r>
              <a:r>
                <a:rPr lang="en-US"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gì</a:t>
              </a:r>
              <a:r>
                <a:rPr lang="en-US"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 </a:t>
              </a:r>
            </a:p>
            <a:p>
              <a:pPr marL="342900" indent="-342900">
                <a:lnSpc>
                  <a:spcPct val="107000"/>
                </a:lnSpc>
                <a:spcAft>
                  <a:spcPts val="800"/>
                </a:spcAft>
                <a:buAutoNum type="arabicPeriod"/>
              </a:pPr>
              <a:r>
                <a:rPr lang="en-US"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Hình</a:t>
              </a:r>
              <a:r>
                <a:rPr lang="en-US"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ảnh</a:t>
              </a:r>
              <a:r>
                <a:rPr lang="en-US"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từ</a:t>
              </a:r>
              <a:r>
                <a:rPr lang="en-US"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ngữ</a:t>
              </a:r>
              <a:r>
                <a:rPr lang="en-US"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giúp</a:t>
              </a:r>
              <a:r>
                <a:rPr lang="en-US"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em</a:t>
              </a:r>
              <a:r>
                <a:rPr lang="en-US"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liên</a:t>
              </a:r>
              <a:r>
                <a:rPr lang="en-US"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tưởng</a:t>
              </a:r>
              <a:r>
                <a:rPr lang="en-US"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đến</a:t>
              </a:r>
              <a:r>
                <a:rPr lang="en-US"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chủ</a:t>
              </a:r>
              <a:r>
                <a:rPr lang="en-US"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đề</a:t>
              </a:r>
              <a:r>
                <a:rPr lang="en-US"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là</a:t>
              </a:r>
              <a:r>
                <a:rPr lang="en-US"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en-VN"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này</a:t>
              </a:r>
              <a:r>
                <a:rPr lang="en-US"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VN" dirty="0">
                <a:solidFill>
                  <a:schemeClr val="bg1"/>
                </a:solidFill>
              </a:endParaRPr>
            </a:p>
          </p:txBody>
        </p:sp>
      </p:grpSp>
      <p:grpSp>
        <p:nvGrpSpPr>
          <p:cNvPr id="47" name="Group 46">
            <a:extLst>
              <a:ext uri="{FF2B5EF4-FFF2-40B4-BE49-F238E27FC236}">
                <a16:creationId xmlns:a16="http://schemas.microsoft.com/office/drawing/2014/main" id="{093A13CA-1858-7A1A-CE66-B798FD9BF5BC}"/>
              </a:ext>
            </a:extLst>
          </p:cNvPr>
          <p:cNvGrpSpPr/>
          <p:nvPr/>
        </p:nvGrpSpPr>
        <p:grpSpPr>
          <a:xfrm>
            <a:off x="1321118" y="2768836"/>
            <a:ext cx="3593530" cy="615521"/>
            <a:chOff x="945833" y="2188265"/>
            <a:chExt cx="3593530" cy="615521"/>
          </a:xfrm>
        </p:grpSpPr>
        <p:sp>
          <p:nvSpPr>
            <p:cNvPr id="44" name="Rounded Rectangle 43">
              <a:extLst>
                <a:ext uri="{FF2B5EF4-FFF2-40B4-BE49-F238E27FC236}">
                  <a16:creationId xmlns:a16="http://schemas.microsoft.com/office/drawing/2014/main" id="{E4D26C54-65F7-49BC-2BDC-8ADB58D74562}"/>
                </a:ext>
              </a:extLst>
            </p:cNvPr>
            <p:cNvSpPr/>
            <p:nvPr/>
          </p:nvSpPr>
          <p:spPr>
            <a:xfrm>
              <a:off x="945833" y="2188265"/>
              <a:ext cx="3437481" cy="61552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5" name="TextBox 44">
              <a:extLst>
                <a:ext uri="{FF2B5EF4-FFF2-40B4-BE49-F238E27FC236}">
                  <a16:creationId xmlns:a16="http://schemas.microsoft.com/office/drawing/2014/main" id="{8A90F834-09DC-B27D-3DE2-EEBD7FF409E3}"/>
                </a:ext>
              </a:extLst>
            </p:cNvPr>
            <p:cNvSpPr txBox="1"/>
            <p:nvPr/>
          </p:nvSpPr>
          <p:spPr>
            <a:xfrm>
              <a:off x="945833" y="2272408"/>
              <a:ext cx="3593530" cy="390684"/>
            </a:xfrm>
            <a:prstGeom prst="rect">
              <a:avLst/>
            </a:prstGeom>
            <a:noFill/>
          </p:spPr>
          <p:txBody>
            <a:bodyPr wrap="square">
              <a:spAutoFit/>
            </a:bodyPr>
            <a:lstStyle/>
            <a:p>
              <a:pPr algn="just">
                <a:lnSpc>
                  <a:spcPct val="115000"/>
                </a:lnSpc>
                <a:spcAft>
                  <a:spcPts val="800"/>
                </a:spcAft>
              </a:pPr>
              <a:r>
                <a:rPr lang="en-US" sz="1800" b="1" kern="1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1800" b="1" kern="1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00" dirty="0" err="1">
                  <a:effectLst/>
                  <a:latin typeface="Times New Roman" panose="02020603050405020304" pitchFamily="18" charset="0"/>
                  <a:ea typeface="Calibri" panose="020F0502020204030204" pitchFamily="34" charset="0"/>
                  <a:cs typeface="Times New Roman" panose="02020603050405020304" pitchFamily="18" charset="0"/>
                </a:rPr>
                <a:t>ý</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00" dirty="0" err="1">
                  <a:effectLst/>
                  <a:latin typeface="Times New Roman" panose="02020603050405020304" pitchFamily="18" charset="0"/>
                  <a:ea typeface="Calibri" panose="020F0502020204030204" pitchFamily="34" charset="0"/>
                  <a:cs typeface="Times New Roman" panose="02020603050405020304" pitchFamily="18" charset="0"/>
                </a:rPr>
                <a:t>thơ</a:t>
              </a:r>
              <a:endParaRPr lang="en-VN" sz="1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647642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dissolv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checkerboard(across)">
                                      <p:cBhvr>
                                        <p:cTn id="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5721FC75-7CC3-4EF9-883E-52078F6854BC}"/>
              </a:ext>
            </a:extLst>
          </p:cNvPr>
          <p:cNvGrpSpPr/>
          <p:nvPr/>
        </p:nvGrpSpPr>
        <p:grpSpPr>
          <a:xfrm>
            <a:off x="0" y="-7714"/>
            <a:ext cx="781498" cy="786472"/>
            <a:chOff x="6818812" y="2162158"/>
            <a:chExt cx="1038497" cy="934170"/>
          </a:xfrm>
        </p:grpSpPr>
        <p:pic>
          <p:nvPicPr>
            <p:cNvPr id="13" name="图片 12">
              <a:extLst>
                <a:ext uri="{FF2B5EF4-FFF2-40B4-BE49-F238E27FC236}">
                  <a16:creationId xmlns:a16="http://schemas.microsoft.com/office/drawing/2014/main" id="{7902552C-657F-4F90-81F3-82CB63A422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18812" y="2162158"/>
              <a:ext cx="986245" cy="934170"/>
            </a:xfrm>
            <a:prstGeom prst="rect">
              <a:avLst/>
            </a:prstGeom>
          </p:spPr>
        </p:pic>
        <p:sp>
          <p:nvSpPr>
            <p:cNvPr id="14" name="文本框 13">
              <a:extLst>
                <a:ext uri="{FF2B5EF4-FFF2-40B4-BE49-F238E27FC236}">
                  <a16:creationId xmlns:a16="http://schemas.microsoft.com/office/drawing/2014/main" id="{7B38970B-1E38-4095-B780-1D3CA3D13200}"/>
                </a:ext>
              </a:extLst>
            </p:cNvPr>
            <p:cNvSpPr txBox="1"/>
            <p:nvPr/>
          </p:nvSpPr>
          <p:spPr>
            <a:xfrm>
              <a:off x="6871064" y="2258412"/>
              <a:ext cx="986245" cy="731115"/>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vi-VN" altLang="zh-CN" sz="3200" dirty="0">
                  <a:ln w="38100">
                    <a:noFill/>
                  </a:ln>
                  <a:solidFill>
                    <a:srgbClr val="3E830E"/>
                  </a:solidFill>
                  <a:effectLst>
                    <a:outerShdw blurRad="50800" dist="38100" dir="2700000" algn="tl" rotWithShape="0">
                      <a:schemeClr val="accent6">
                        <a:lumMod val="50000"/>
                        <a:alpha val="40000"/>
                      </a:schemeClr>
                    </a:outerShdw>
                  </a:effectLst>
                  <a:latin typeface="Times New Roman" panose="02020603050405020304" pitchFamily="18" charset="0"/>
                  <a:ea typeface="+mn-ea"/>
                  <a:cs typeface="Times New Roman" panose="02020603050405020304" pitchFamily="18" charset="0"/>
                  <a:sym typeface="+mn-lt"/>
                </a:rPr>
                <a:t>III</a:t>
              </a:r>
              <a:endParaRPr lang="zh-CN" altLang="en-US" sz="3200" dirty="0">
                <a:ln w="38100">
                  <a:noFill/>
                </a:ln>
                <a:solidFill>
                  <a:srgbClr val="3E830E"/>
                </a:solidFill>
                <a:effectLst>
                  <a:outerShdw blurRad="50800" dist="38100" dir="2700000" algn="tl" rotWithShape="0">
                    <a:schemeClr val="accent6">
                      <a:lumMod val="50000"/>
                      <a:alpha val="40000"/>
                    </a:schemeClr>
                  </a:outerShdw>
                </a:effectLst>
                <a:latin typeface="Times New Roman" panose="02020603050405020304" pitchFamily="18" charset="0"/>
                <a:ea typeface="+mn-ea"/>
                <a:cs typeface="Times New Roman" panose="02020603050405020304" pitchFamily="18" charset="0"/>
                <a:sym typeface="+mn-lt"/>
              </a:endParaRPr>
            </a:p>
          </p:txBody>
        </p:sp>
      </p:grpSp>
      <p:sp>
        <p:nvSpPr>
          <p:cNvPr id="15" name="文本框 14">
            <a:extLst>
              <a:ext uri="{FF2B5EF4-FFF2-40B4-BE49-F238E27FC236}">
                <a16:creationId xmlns:a16="http://schemas.microsoft.com/office/drawing/2014/main" id="{CD6BF381-A719-4384-851C-0BF5DEF477F8}"/>
              </a:ext>
            </a:extLst>
          </p:cNvPr>
          <p:cNvSpPr txBox="1"/>
          <p:nvPr/>
        </p:nvSpPr>
        <p:spPr>
          <a:xfrm>
            <a:off x="742177" y="25017"/>
            <a:ext cx="5057504" cy="615521"/>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pPr algn="l"/>
            <a:r>
              <a:rPr lang="vi-VN" altLang="zh-CN" sz="3200" dirty="0">
                <a:ln w="38100">
                  <a:noFill/>
                </a:ln>
                <a:solidFill>
                  <a:srgbClr val="3E830E"/>
                </a:solidFill>
                <a:effectLst/>
                <a:latin typeface="Times New Roman" panose="02020603050405020304" pitchFamily="18" charset="0"/>
                <a:cs typeface="Times New Roman" panose="02020603050405020304" pitchFamily="18" charset="0"/>
                <a:sym typeface="+mn-lt"/>
              </a:rPr>
              <a:t>Hướng dẫn quy trình viết</a:t>
            </a:r>
            <a:endParaRPr lang="zh-CN" altLang="en-US" sz="3200" dirty="0">
              <a:ln w="38100">
                <a:noFill/>
              </a:ln>
              <a:solidFill>
                <a:srgbClr val="3E830E"/>
              </a:solidFill>
              <a:effectLst/>
              <a:latin typeface="Times New Roman" panose="02020603050405020304" pitchFamily="18" charset="0"/>
              <a:cs typeface="Times New Roman" panose="02020603050405020304" pitchFamily="18" charset="0"/>
              <a:sym typeface="+mn-lt"/>
            </a:endParaRPr>
          </a:p>
        </p:txBody>
      </p:sp>
      <p:pic>
        <p:nvPicPr>
          <p:cNvPr id="17" name="图片 16">
            <a:extLst>
              <a:ext uri="{FF2B5EF4-FFF2-40B4-BE49-F238E27FC236}">
                <a16:creationId xmlns:a16="http://schemas.microsoft.com/office/drawing/2014/main" id="{789CA887-C328-4EF8-BD37-F5F28B4E8A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9987915" y="0"/>
            <a:ext cx="2204085" cy="1661218"/>
          </a:xfrm>
          <a:prstGeom prst="rect">
            <a:avLst/>
          </a:prstGeom>
        </p:spPr>
      </p:pic>
      <p:pic>
        <p:nvPicPr>
          <p:cNvPr id="23" name="图片 3">
            <a:extLst>
              <a:ext uri="{FF2B5EF4-FFF2-40B4-BE49-F238E27FC236}">
                <a16:creationId xmlns:a16="http://schemas.microsoft.com/office/drawing/2014/main" id="{01AE8F4E-1540-0EE2-016C-BB317E2AF9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9360" y="531827"/>
            <a:ext cx="7527876" cy="1129391"/>
          </a:xfrm>
          <a:prstGeom prst="rect">
            <a:avLst/>
          </a:prstGeom>
        </p:spPr>
      </p:pic>
      <p:sp>
        <p:nvSpPr>
          <p:cNvPr id="24" name="TextBox 23">
            <a:extLst>
              <a:ext uri="{FF2B5EF4-FFF2-40B4-BE49-F238E27FC236}">
                <a16:creationId xmlns:a16="http://schemas.microsoft.com/office/drawing/2014/main" id="{0E0E44AB-F30A-7FA6-CA79-263AC1BF63EA}"/>
              </a:ext>
            </a:extLst>
          </p:cNvPr>
          <p:cNvSpPr txBox="1"/>
          <p:nvPr/>
        </p:nvSpPr>
        <p:spPr>
          <a:xfrm>
            <a:off x="3097530" y="781801"/>
            <a:ext cx="6515100" cy="646331"/>
          </a:xfrm>
          <a:prstGeom prst="rect">
            <a:avLst/>
          </a:prstGeom>
          <a:noFill/>
        </p:spPr>
        <p:txBody>
          <a:bodyPr wrap="square" rtlCol="0">
            <a:spAutoFit/>
          </a:bodyPr>
          <a:lstStyle/>
          <a:p>
            <a:r>
              <a:rPr lang="en-VN" b="1" dirty="0">
                <a:latin typeface="Times New Roman" panose="02020603050405020304" pitchFamily="18" charset="0"/>
                <a:cs typeface="Times New Roman" panose="02020603050405020304" pitchFamily="18" charset="0"/>
              </a:rPr>
              <a:t>Đề bài: Làm một bài thơ sáu chữ hoặc bảy chữ thể hiện cảm xúc của em về một sự vật hoặc hiện tượng nào đó trong cuộc sống.</a:t>
            </a:r>
          </a:p>
        </p:txBody>
      </p:sp>
      <p:sp>
        <p:nvSpPr>
          <p:cNvPr id="44" name="Rounded Rectangle 43">
            <a:extLst>
              <a:ext uri="{FF2B5EF4-FFF2-40B4-BE49-F238E27FC236}">
                <a16:creationId xmlns:a16="http://schemas.microsoft.com/office/drawing/2014/main" id="{E4D26C54-65F7-49BC-2BDC-8ADB58D74562}"/>
              </a:ext>
            </a:extLst>
          </p:cNvPr>
          <p:cNvSpPr/>
          <p:nvPr/>
        </p:nvSpPr>
        <p:spPr>
          <a:xfrm>
            <a:off x="781498" y="1972686"/>
            <a:ext cx="3340417" cy="76800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5" name="TextBox 44">
            <a:extLst>
              <a:ext uri="{FF2B5EF4-FFF2-40B4-BE49-F238E27FC236}">
                <a16:creationId xmlns:a16="http://schemas.microsoft.com/office/drawing/2014/main" id="{8A90F834-09DC-B27D-3DE2-EEBD7FF409E3}"/>
              </a:ext>
            </a:extLst>
          </p:cNvPr>
          <p:cNvSpPr txBox="1"/>
          <p:nvPr/>
        </p:nvSpPr>
        <p:spPr>
          <a:xfrm>
            <a:off x="1347790" y="2114744"/>
            <a:ext cx="2151697" cy="390684"/>
          </a:xfrm>
          <a:prstGeom prst="rect">
            <a:avLst/>
          </a:prstGeom>
          <a:noFill/>
        </p:spPr>
        <p:txBody>
          <a:bodyPr wrap="square">
            <a:spAutoFit/>
          </a:bodyPr>
          <a:lstStyle/>
          <a:p>
            <a:pPr algn="just">
              <a:lnSpc>
                <a:spcPct val="115000"/>
              </a:lnSpc>
              <a:spcAft>
                <a:spcPts val="800"/>
              </a:spcAft>
            </a:pPr>
            <a:r>
              <a:rPr lang="en-US" sz="1800" b="1" kern="1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 3: </a:t>
            </a:r>
            <a:r>
              <a:rPr lang="en-US" sz="1800" b="1" kern="1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00" dirty="0" err="1">
                <a:effectLst/>
                <a:latin typeface="Times New Roman" panose="02020603050405020304" pitchFamily="18" charset="0"/>
                <a:ea typeface="Calibri" panose="020F0502020204030204" pitchFamily="34" charset="0"/>
                <a:cs typeface="Times New Roman" panose="02020603050405020304" pitchFamily="18" charset="0"/>
              </a:rPr>
              <a:t>thơ</a:t>
            </a:r>
            <a:endParaRPr lang="en-VN" sz="1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oup 2">
            <a:extLst>
              <a:ext uri="{FF2B5EF4-FFF2-40B4-BE49-F238E27FC236}">
                <a16:creationId xmlns:a16="http://schemas.microsoft.com/office/drawing/2014/main" id="{D3136871-645C-EEBF-5D57-16BEFEE53FAA}"/>
              </a:ext>
            </a:extLst>
          </p:cNvPr>
          <p:cNvGrpSpPr/>
          <p:nvPr/>
        </p:nvGrpSpPr>
        <p:grpSpPr>
          <a:xfrm>
            <a:off x="1837373" y="1435156"/>
            <a:ext cx="8812530" cy="6255310"/>
            <a:chOff x="3499487" y="1180695"/>
            <a:chExt cx="8812530" cy="6255310"/>
          </a:xfrm>
        </p:grpSpPr>
        <p:pic>
          <p:nvPicPr>
            <p:cNvPr id="31" name="Picture 30">
              <a:extLst>
                <a:ext uri="{FF2B5EF4-FFF2-40B4-BE49-F238E27FC236}">
                  <a16:creationId xmlns:a16="http://schemas.microsoft.com/office/drawing/2014/main" id="{B567D725-C90F-0686-DF79-43D503B45C30}"/>
                </a:ext>
              </a:extLst>
            </p:cNvPr>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499487" y="1180695"/>
              <a:ext cx="8812530" cy="6255310"/>
            </a:xfrm>
            <a:prstGeom prst="rect">
              <a:avLst/>
            </a:prstGeom>
          </p:spPr>
        </p:pic>
        <p:sp>
          <p:nvSpPr>
            <p:cNvPr id="2" name="TextBox 1">
              <a:extLst>
                <a:ext uri="{FF2B5EF4-FFF2-40B4-BE49-F238E27FC236}">
                  <a16:creationId xmlns:a16="http://schemas.microsoft.com/office/drawing/2014/main" id="{F47E370B-5A82-9F1D-C0A5-427E9AF941BF}"/>
                </a:ext>
              </a:extLst>
            </p:cNvPr>
            <p:cNvSpPr txBox="1"/>
            <p:nvPr/>
          </p:nvSpPr>
          <p:spPr>
            <a:xfrm>
              <a:off x="3920522" y="2760280"/>
              <a:ext cx="7970459" cy="3139321"/>
            </a:xfrm>
            <a:prstGeom prst="rect">
              <a:avLst/>
            </a:prstGeom>
            <a:noFill/>
          </p:spPr>
          <p:txBody>
            <a:bodyPr wrap="square">
              <a:spAutoFit/>
            </a:bodyPr>
            <a:lstStyle/>
            <a:p>
              <a:endParaRPr lang="vi-VN" dirty="0">
                <a:solidFill>
                  <a:schemeClr val="bg1"/>
                </a:solidFill>
                <a:latin typeface="Times New Roman" panose="02020603050405020304" pitchFamily="18" charset="0"/>
                <a:cs typeface="Times New Roman" panose="02020603050405020304" pitchFamily="18" charset="0"/>
              </a:endParaRPr>
            </a:p>
            <a:p>
              <a:r>
                <a:rPr lang="vi-VN" dirty="0">
                  <a:solidFill>
                    <a:schemeClr val="bg1"/>
                  </a:solidFill>
                  <a:latin typeface="Times New Roman" panose="02020603050405020304" pitchFamily="18" charset="0"/>
                  <a:cs typeface="Times New Roman" panose="02020603050405020304" pitchFamily="18" charset="0"/>
                </a:rPr>
                <a:t>-    Chọn những từ ngữ gợi tả âm thanh, mùi vị, màu sắc, hình ảnh của sự vật, hiện tượng để thể hiện rõ nhất, chính xác nhất cảm xúc, ý tưởng của em.</a:t>
              </a:r>
            </a:p>
            <a:p>
              <a:r>
                <a:rPr lang="vi-VN" dirty="0">
                  <a:solidFill>
                    <a:schemeClr val="bg1"/>
                  </a:solidFill>
                  <a:latin typeface="Times New Roman" panose="02020603050405020304" pitchFamily="18" charset="0"/>
                  <a:cs typeface="Times New Roman" panose="02020603050405020304" pitchFamily="18" charset="0"/>
                </a:rPr>
                <a:t>-    Dùng các biện pháp tu từ để tăng hiệu quả biểu đạt của bài thơ.</a:t>
              </a:r>
            </a:p>
            <a:p>
              <a:r>
                <a:rPr lang="vi-VN" dirty="0">
                  <a:solidFill>
                    <a:schemeClr val="bg1"/>
                  </a:solidFill>
                  <a:latin typeface="Times New Roman" panose="02020603050405020304" pitchFamily="18" charset="0"/>
                  <a:cs typeface="Times New Roman" panose="02020603050405020304" pitchFamily="18" charset="0"/>
                </a:rPr>
                <a:t>-    Thay thế những từ ngữ đã viết bằng những từ ngữ khác có vần giống hoặc gần nhau để gieo vần cho bài thơ.</a:t>
              </a:r>
            </a:p>
            <a:p>
              <a:r>
                <a:rPr lang="vi-VN" dirty="0">
                  <a:solidFill>
                    <a:schemeClr val="bg1"/>
                  </a:solidFill>
                  <a:latin typeface="Times New Roman" panose="02020603050405020304" pitchFamily="18" charset="0"/>
                  <a:cs typeface="Times New Roman" panose="02020603050405020304" pitchFamily="18" charset="0"/>
                </a:rPr>
                <a:t>-    Lựa chọn từ ngữ, dấu câu để tạo sự ngắt nhịp linh hoạt đảm bảo thể hiện hiệu quả ý tưởng của em.</a:t>
              </a:r>
            </a:p>
            <a:p>
              <a:r>
                <a:rPr lang="vi-VN" dirty="0">
                  <a:solidFill>
                    <a:schemeClr val="bg1"/>
                  </a:solidFill>
                  <a:latin typeface="Times New Roman" panose="02020603050405020304" pitchFamily="18" charset="0"/>
                  <a:cs typeface="Times New Roman" panose="02020603050405020304" pitchFamily="18" charset="0"/>
                </a:rPr>
                <a:t>-    Đọc diễn cảm các câu thơ đã viết, lắng nghe xem giọng điệu có phù hợp với cảm xúc mà em muốn thể hiện hay không.</a:t>
              </a:r>
            </a:p>
            <a:p>
              <a:pPr marL="342900" indent="-342900">
                <a:buFont typeface="Wingdings" panose="05000000000000000000" pitchFamily="2" charset="2"/>
                <a:buChar char="q"/>
              </a:pPr>
              <a:endParaRPr lang="vi-VN"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403655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checkerboard(across)">
                                      <p:cBhvr>
                                        <p:cTn id="7" dur="500"/>
                                        <p:tgtEl>
                                          <p:spTgt spid="4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checkerboard(across)">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5721FC75-7CC3-4EF9-883E-52078F6854BC}"/>
              </a:ext>
            </a:extLst>
          </p:cNvPr>
          <p:cNvGrpSpPr/>
          <p:nvPr/>
        </p:nvGrpSpPr>
        <p:grpSpPr>
          <a:xfrm>
            <a:off x="0" y="-7714"/>
            <a:ext cx="781498" cy="786472"/>
            <a:chOff x="6818812" y="2162158"/>
            <a:chExt cx="1038497" cy="934170"/>
          </a:xfrm>
        </p:grpSpPr>
        <p:pic>
          <p:nvPicPr>
            <p:cNvPr id="13" name="图片 12">
              <a:extLst>
                <a:ext uri="{FF2B5EF4-FFF2-40B4-BE49-F238E27FC236}">
                  <a16:creationId xmlns:a16="http://schemas.microsoft.com/office/drawing/2014/main" id="{7902552C-657F-4F90-81F3-82CB63A422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18812" y="2162158"/>
              <a:ext cx="986245" cy="934170"/>
            </a:xfrm>
            <a:prstGeom prst="rect">
              <a:avLst/>
            </a:prstGeom>
          </p:spPr>
        </p:pic>
        <p:sp>
          <p:nvSpPr>
            <p:cNvPr id="14" name="文本框 13">
              <a:extLst>
                <a:ext uri="{FF2B5EF4-FFF2-40B4-BE49-F238E27FC236}">
                  <a16:creationId xmlns:a16="http://schemas.microsoft.com/office/drawing/2014/main" id="{7B38970B-1E38-4095-B780-1D3CA3D13200}"/>
                </a:ext>
              </a:extLst>
            </p:cNvPr>
            <p:cNvSpPr txBox="1"/>
            <p:nvPr/>
          </p:nvSpPr>
          <p:spPr>
            <a:xfrm>
              <a:off x="6871064" y="2258412"/>
              <a:ext cx="986245" cy="731115"/>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vi-VN" altLang="zh-CN" sz="3200" dirty="0">
                  <a:ln w="38100">
                    <a:noFill/>
                  </a:ln>
                  <a:solidFill>
                    <a:srgbClr val="3E830E"/>
                  </a:solidFill>
                  <a:effectLst>
                    <a:outerShdw blurRad="50800" dist="38100" dir="2700000" algn="tl" rotWithShape="0">
                      <a:schemeClr val="accent6">
                        <a:lumMod val="50000"/>
                        <a:alpha val="40000"/>
                      </a:schemeClr>
                    </a:outerShdw>
                  </a:effectLst>
                  <a:latin typeface="Times New Roman" panose="02020603050405020304" pitchFamily="18" charset="0"/>
                  <a:ea typeface="+mn-ea"/>
                  <a:cs typeface="Times New Roman" panose="02020603050405020304" pitchFamily="18" charset="0"/>
                  <a:sym typeface="+mn-lt"/>
                </a:rPr>
                <a:t>III</a:t>
              </a:r>
              <a:endParaRPr lang="zh-CN" altLang="en-US" sz="3200" dirty="0">
                <a:ln w="38100">
                  <a:noFill/>
                </a:ln>
                <a:solidFill>
                  <a:srgbClr val="3E830E"/>
                </a:solidFill>
                <a:effectLst>
                  <a:outerShdw blurRad="50800" dist="38100" dir="2700000" algn="tl" rotWithShape="0">
                    <a:schemeClr val="accent6">
                      <a:lumMod val="50000"/>
                      <a:alpha val="40000"/>
                    </a:schemeClr>
                  </a:outerShdw>
                </a:effectLst>
                <a:latin typeface="Times New Roman" panose="02020603050405020304" pitchFamily="18" charset="0"/>
                <a:ea typeface="+mn-ea"/>
                <a:cs typeface="Times New Roman" panose="02020603050405020304" pitchFamily="18" charset="0"/>
                <a:sym typeface="+mn-lt"/>
              </a:endParaRPr>
            </a:p>
          </p:txBody>
        </p:sp>
      </p:grpSp>
      <p:sp>
        <p:nvSpPr>
          <p:cNvPr id="15" name="文本框 14">
            <a:extLst>
              <a:ext uri="{FF2B5EF4-FFF2-40B4-BE49-F238E27FC236}">
                <a16:creationId xmlns:a16="http://schemas.microsoft.com/office/drawing/2014/main" id="{CD6BF381-A719-4384-851C-0BF5DEF477F8}"/>
              </a:ext>
            </a:extLst>
          </p:cNvPr>
          <p:cNvSpPr txBox="1"/>
          <p:nvPr/>
        </p:nvSpPr>
        <p:spPr>
          <a:xfrm>
            <a:off x="742177" y="25017"/>
            <a:ext cx="5057504" cy="615521"/>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pPr algn="l"/>
            <a:r>
              <a:rPr lang="vi-VN" altLang="zh-CN" sz="3200" dirty="0">
                <a:ln w="38100">
                  <a:noFill/>
                </a:ln>
                <a:solidFill>
                  <a:srgbClr val="3E830E"/>
                </a:solidFill>
                <a:effectLst/>
                <a:latin typeface="Times New Roman" panose="02020603050405020304" pitchFamily="18" charset="0"/>
                <a:cs typeface="Times New Roman" panose="02020603050405020304" pitchFamily="18" charset="0"/>
                <a:sym typeface="+mn-lt"/>
              </a:rPr>
              <a:t>Hướng dẫn quy trình viết</a:t>
            </a:r>
            <a:endParaRPr lang="zh-CN" altLang="en-US" sz="3200" dirty="0">
              <a:ln w="38100">
                <a:noFill/>
              </a:ln>
              <a:solidFill>
                <a:srgbClr val="3E830E"/>
              </a:solidFill>
              <a:effectLst/>
              <a:latin typeface="Times New Roman" panose="02020603050405020304" pitchFamily="18" charset="0"/>
              <a:cs typeface="Times New Roman" panose="02020603050405020304" pitchFamily="18" charset="0"/>
              <a:sym typeface="+mn-lt"/>
            </a:endParaRPr>
          </a:p>
        </p:txBody>
      </p:sp>
      <p:pic>
        <p:nvPicPr>
          <p:cNvPr id="17" name="图片 16">
            <a:extLst>
              <a:ext uri="{FF2B5EF4-FFF2-40B4-BE49-F238E27FC236}">
                <a16:creationId xmlns:a16="http://schemas.microsoft.com/office/drawing/2014/main" id="{789CA887-C328-4EF8-BD37-F5F28B4E8A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9987915" y="0"/>
            <a:ext cx="2204085" cy="1661218"/>
          </a:xfrm>
          <a:prstGeom prst="rect">
            <a:avLst/>
          </a:prstGeom>
        </p:spPr>
      </p:pic>
      <p:pic>
        <p:nvPicPr>
          <p:cNvPr id="23" name="图片 3">
            <a:extLst>
              <a:ext uri="{FF2B5EF4-FFF2-40B4-BE49-F238E27FC236}">
                <a16:creationId xmlns:a16="http://schemas.microsoft.com/office/drawing/2014/main" id="{01AE8F4E-1540-0EE2-016C-BB317E2AF9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9360" y="531827"/>
            <a:ext cx="7527876" cy="1129391"/>
          </a:xfrm>
          <a:prstGeom prst="rect">
            <a:avLst/>
          </a:prstGeom>
        </p:spPr>
      </p:pic>
      <p:sp>
        <p:nvSpPr>
          <p:cNvPr id="24" name="TextBox 23">
            <a:extLst>
              <a:ext uri="{FF2B5EF4-FFF2-40B4-BE49-F238E27FC236}">
                <a16:creationId xmlns:a16="http://schemas.microsoft.com/office/drawing/2014/main" id="{0E0E44AB-F30A-7FA6-CA79-263AC1BF63EA}"/>
              </a:ext>
            </a:extLst>
          </p:cNvPr>
          <p:cNvSpPr txBox="1"/>
          <p:nvPr/>
        </p:nvSpPr>
        <p:spPr>
          <a:xfrm>
            <a:off x="3097530" y="781801"/>
            <a:ext cx="6515100" cy="646331"/>
          </a:xfrm>
          <a:prstGeom prst="rect">
            <a:avLst/>
          </a:prstGeom>
          <a:noFill/>
        </p:spPr>
        <p:txBody>
          <a:bodyPr wrap="square" rtlCol="0">
            <a:spAutoFit/>
          </a:bodyPr>
          <a:lstStyle/>
          <a:p>
            <a:r>
              <a:rPr lang="en-VN" b="1" dirty="0">
                <a:latin typeface="Times New Roman" panose="02020603050405020304" pitchFamily="18" charset="0"/>
                <a:cs typeface="Times New Roman" panose="02020603050405020304" pitchFamily="18" charset="0"/>
              </a:rPr>
              <a:t>Đề bài: Làm một bài thơ sáu chữ hoặc bảy chữ thể hiện cảm xúc của em về một sự vật hoặc hiện tượng nào đó trong cuộc sống.</a:t>
            </a:r>
          </a:p>
        </p:txBody>
      </p:sp>
      <p:grpSp>
        <p:nvGrpSpPr>
          <p:cNvPr id="8" name="Group 7">
            <a:extLst>
              <a:ext uri="{FF2B5EF4-FFF2-40B4-BE49-F238E27FC236}">
                <a16:creationId xmlns:a16="http://schemas.microsoft.com/office/drawing/2014/main" id="{D97914D8-401B-BD61-D9A6-89D30FD3D531}"/>
              </a:ext>
            </a:extLst>
          </p:cNvPr>
          <p:cNvGrpSpPr/>
          <p:nvPr/>
        </p:nvGrpSpPr>
        <p:grpSpPr>
          <a:xfrm>
            <a:off x="636068" y="1905525"/>
            <a:ext cx="3340417" cy="487469"/>
            <a:chOff x="664650" y="3547508"/>
            <a:chExt cx="3340417" cy="487469"/>
          </a:xfrm>
        </p:grpSpPr>
        <p:sp>
          <p:nvSpPr>
            <p:cNvPr id="44" name="Rounded Rectangle 43">
              <a:extLst>
                <a:ext uri="{FF2B5EF4-FFF2-40B4-BE49-F238E27FC236}">
                  <a16:creationId xmlns:a16="http://schemas.microsoft.com/office/drawing/2014/main" id="{E4D26C54-65F7-49BC-2BDC-8ADB58D74562}"/>
                </a:ext>
              </a:extLst>
            </p:cNvPr>
            <p:cNvSpPr/>
            <p:nvPr/>
          </p:nvSpPr>
          <p:spPr>
            <a:xfrm>
              <a:off x="664650" y="3547508"/>
              <a:ext cx="3340417" cy="48746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5" name="TextBox 44">
              <a:extLst>
                <a:ext uri="{FF2B5EF4-FFF2-40B4-BE49-F238E27FC236}">
                  <a16:creationId xmlns:a16="http://schemas.microsoft.com/office/drawing/2014/main" id="{8A90F834-09DC-B27D-3DE2-EEBD7FF409E3}"/>
                </a:ext>
              </a:extLst>
            </p:cNvPr>
            <p:cNvSpPr txBox="1"/>
            <p:nvPr/>
          </p:nvSpPr>
          <p:spPr>
            <a:xfrm>
              <a:off x="781498" y="3547508"/>
              <a:ext cx="3223569" cy="390684"/>
            </a:xfrm>
            <a:prstGeom prst="rect">
              <a:avLst/>
            </a:prstGeom>
            <a:noFill/>
          </p:spPr>
          <p:txBody>
            <a:bodyPr wrap="square">
              <a:spAutoFit/>
            </a:bodyPr>
            <a:lstStyle/>
            <a:p>
              <a:pPr algn="just">
                <a:lnSpc>
                  <a:spcPct val="115000"/>
                </a:lnSpc>
                <a:spcAft>
                  <a:spcPts val="800"/>
                </a:spcAft>
              </a:pPr>
              <a:r>
                <a:rPr lang="en-US" sz="1800" b="1" kern="1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kern="100" dirty="0">
                  <a:latin typeface="Times New Roman" panose="02020603050405020304" pitchFamily="18" charset="0"/>
                  <a:ea typeface="Calibri" panose="020F0502020204030204" pitchFamily="34" charset="0"/>
                  <a:cs typeface="Times New Roman" panose="02020603050405020304" pitchFamily="18" charset="0"/>
                </a:rPr>
                <a:t>4 </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00" dirty="0" err="1">
                  <a:effectLst/>
                  <a:latin typeface="Times New Roman" panose="02020603050405020304" pitchFamily="18" charset="0"/>
                  <a:ea typeface="Calibri" panose="020F0502020204030204" pitchFamily="34" charset="0"/>
                  <a:cs typeface="Times New Roman" panose="02020603050405020304" pitchFamily="18" charset="0"/>
                </a:rPr>
                <a:t>Chỉnh</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00" dirty="0" err="1">
                  <a:effectLst/>
                  <a:latin typeface="Times New Roman" panose="02020603050405020304" pitchFamily="18" charset="0"/>
                  <a:ea typeface="Calibri" panose="020F0502020204030204" pitchFamily="34" charset="0"/>
                  <a:cs typeface="Times New Roman" panose="02020603050405020304" pitchFamily="18" charset="0"/>
                </a:rPr>
                <a:t>sửa</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 chia </a:t>
              </a:r>
              <a:r>
                <a:rPr lang="en-US" sz="1800" b="1" kern="100" dirty="0" err="1">
                  <a:effectLst/>
                  <a:latin typeface="Times New Roman" panose="02020603050405020304" pitchFamily="18" charset="0"/>
                  <a:ea typeface="Calibri" panose="020F0502020204030204" pitchFamily="34" charset="0"/>
                  <a:cs typeface="Times New Roman" panose="02020603050405020304" pitchFamily="18" charset="0"/>
                </a:rPr>
                <a:t>sẻ</a:t>
              </a:r>
              <a:endParaRPr lang="en-VN" sz="1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4" name="Picture 3" descr="A picture containing text, screenshot, font, number&#10;&#10;Description automatically generated">
            <a:extLst>
              <a:ext uri="{FF2B5EF4-FFF2-40B4-BE49-F238E27FC236}">
                <a16:creationId xmlns:a16="http://schemas.microsoft.com/office/drawing/2014/main" id="{145F878C-A112-98D6-F098-676C79EA76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118" y="2581039"/>
            <a:ext cx="6607259" cy="4203639"/>
          </a:xfrm>
          <a:prstGeom prst="rect">
            <a:avLst/>
          </a:prstGeom>
        </p:spPr>
      </p:pic>
      <p:grpSp>
        <p:nvGrpSpPr>
          <p:cNvPr id="9" name="Group 8">
            <a:extLst>
              <a:ext uri="{FF2B5EF4-FFF2-40B4-BE49-F238E27FC236}">
                <a16:creationId xmlns:a16="http://schemas.microsoft.com/office/drawing/2014/main" id="{26D60F53-3CC2-31C7-D51A-544A7C887C50}"/>
              </a:ext>
            </a:extLst>
          </p:cNvPr>
          <p:cNvGrpSpPr/>
          <p:nvPr/>
        </p:nvGrpSpPr>
        <p:grpSpPr>
          <a:xfrm>
            <a:off x="7255343" y="3170090"/>
            <a:ext cx="5067218" cy="3042023"/>
            <a:chOff x="7255343" y="3170090"/>
            <a:chExt cx="5067218" cy="3042023"/>
          </a:xfrm>
        </p:grpSpPr>
        <p:pic>
          <p:nvPicPr>
            <p:cNvPr id="6" name="Picture 5">
              <a:extLst>
                <a:ext uri="{FF2B5EF4-FFF2-40B4-BE49-F238E27FC236}">
                  <a16:creationId xmlns:a16="http://schemas.microsoft.com/office/drawing/2014/main" id="{595D330F-6013-B470-0E04-1404B2393F26}"/>
                </a:ext>
              </a:extLst>
            </p:cNvPr>
            <p:cNvPicPr>
              <a:picLocks noChangeAspect="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255343" y="3170090"/>
              <a:ext cx="5067218" cy="3042023"/>
            </a:xfrm>
            <a:prstGeom prst="rect">
              <a:avLst/>
            </a:prstGeom>
          </p:spPr>
        </p:pic>
        <p:sp>
          <p:nvSpPr>
            <p:cNvPr id="7" name="TextBox 6">
              <a:extLst>
                <a:ext uri="{FF2B5EF4-FFF2-40B4-BE49-F238E27FC236}">
                  <a16:creationId xmlns:a16="http://schemas.microsoft.com/office/drawing/2014/main" id="{DA39D7B7-8159-C282-3132-419AD6801ADB}"/>
                </a:ext>
              </a:extLst>
            </p:cNvPr>
            <p:cNvSpPr txBox="1"/>
            <p:nvPr/>
          </p:nvSpPr>
          <p:spPr>
            <a:xfrm>
              <a:off x="7491275" y="4127648"/>
              <a:ext cx="4630703" cy="1200329"/>
            </a:xfrm>
            <a:prstGeom prst="rect">
              <a:avLst/>
            </a:prstGeom>
            <a:noFill/>
          </p:spPr>
          <p:txBody>
            <a:bodyPr wrap="square">
              <a:spAutoFit/>
            </a:bodyPr>
            <a:lstStyle/>
            <a:p>
              <a:r>
                <a:rPr lang="vi-VN" dirty="0">
                  <a:solidFill>
                    <a:schemeClr val="bg1"/>
                  </a:solidFill>
                  <a:latin typeface="Times New Roman" panose="02020603050405020304" pitchFamily="18" charset="0"/>
                  <a:cs typeface="Times New Roman" panose="02020603050405020304" pitchFamily="18" charset="0"/>
                </a:rPr>
                <a:t>- Sau khi kiểm tra xong, tiếp tục điều chỉnh bài thơ.</a:t>
              </a:r>
            </a:p>
            <a:p>
              <a:r>
                <a:rPr lang="vi-VN" dirty="0">
                  <a:solidFill>
                    <a:schemeClr val="bg1"/>
                  </a:solidFill>
                  <a:latin typeface="Times New Roman" panose="02020603050405020304" pitchFamily="18" charset="0"/>
                  <a:cs typeface="Times New Roman" panose="02020603050405020304" pitchFamily="18" charset="0"/>
                </a:rPr>
                <a:t>- Chia sẻ bài thơ với người thân trong gia đình, với bạn bè …</a:t>
              </a:r>
            </a:p>
          </p:txBody>
        </p:sp>
      </p:grpSp>
    </p:spTree>
    <p:extLst>
      <p:ext uri="{BB962C8B-B14F-4D97-AF65-F5344CB8AC3E}">
        <p14:creationId xmlns:p14="http://schemas.microsoft.com/office/powerpoint/2010/main" val="2451564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789CA887-C328-4EF8-BD37-F5F28B4E8AF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9987915" y="0"/>
            <a:ext cx="2204085" cy="1661218"/>
          </a:xfrm>
          <a:prstGeom prst="rect">
            <a:avLst/>
          </a:prstGeom>
        </p:spPr>
      </p:pic>
      <p:grpSp>
        <p:nvGrpSpPr>
          <p:cNvPr id="12" name="组合 11">
            <a:extLst>
              <a:ext uri="{FF2B5EF4-FFF2-40B4-BE49-F238E27FC236}">
                <a16:creationId xmlns:a16="http://schemas.microsoft.com/office/drawing/2014/main" id="{5721FC75-7CC3-4EF9-883E-52078F6854BC}"/>
              </a:ext>
            </a:extLst>
          </p:cNvPr>
          <p:cNvGrpSpPr/>
          <p:nvPr/>
        </p:nvGrpSpPr>
        <p:grpSpPr>
          <a:xfrm>
            <a:off x="720095" y="581218"/>
            <a:ext cx="874304" cy="786472"/>
            <a:chOff x="6818812" y="2162158"/>
            <a:chExt cx="1038497" cy="934170"/>
          </a:xfrm>
        </p:grpSpPr>
        <p:pic>
          <p:nvPicPr>
            <p:cNvPr id="13" name="图片 12">
              <a:extLst>
                <a:ext uri="{FF2B5EF4-FFF2-40B4-BE49-F238E27FC236}">
                  <a16:creationId xmlns:a16="http://schemas.microsoft.com/office/drawing/2014/main" id="{7902552C-657F-4F90-81F3-82CB63A4229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18812" y="2162158"/>
              <a:ext cx="986245" cy="934170"/>
            </a:xfrm>
            <a:prstGeom prst="rect">
              <a:avLst/>
            </a:prstGeom>
          </p:spPr>
        </p:pic>
        <p:sp>
          <p:nvSpPr>
            <p:cNvPr id="14" name="文本框 13">
              <a:extLst>
                <a:ext uri="{FF2B5EF4-FFF2-40B4-BE49-F238E27FC236}">
                  <a16:creationId xmlns:a16="http://schemas.microsoft.com/office/drawing/2014/main" id="{7B38970B-1E38-4095-B780-1D3CA3D13200}"/>
                </a:ext>
              </a:extLst>
            </p:cNvPr>
            <p:cNvSpPr txBox="1"/>
            <p:nvPr/>
          </p:nvSpPr>
          <p:spPr>
            <a:xfrm>
              <a:off x="6871064" y="2258412"/>
              <a:ext cx="986245" cy="731115"/>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vi-VN" altLang="zh-CN" sz="3200" dirty="0">
                  <a:ln w="38100">
                    <a:noFill/>
                  </a:ln>
                  <a:solidFill>
                    <a:srgbClr val="3E830E"/>
                  </a:solidFill>
                  <a:effectLst>
                    <a:outerShdw blurRad="50800" dist="38100" dir="2700000" algn="tl" rotWithShape="0">
                      <a:schemeClr val="accent6">
                        <a:lumMod val="50000"/>
                        <a:alpha val="40000"/>
                      </a:schemeClr>
                    </a:outerShdw>
                  </a:effectLst>
                  <a:latin typeface="Times New Roman" panose="02020603050405020304" pitchFamily="18" charset="0"/>
                  <a:ea typeface="+mn-ea"/>
                  <a:cs typeface="Times New Roman" panose="02020603050405020304" pitchFamily="18" charset="0"/>
                  <a:sym typeface="+mn-lt"/>
                </a:rPr>
                <a:t>IV</a:t>
              </a:r>
              <a:endParaRPr lang="zh-CN" altLang="en-US" sz="3200" dirty="0">
                <a:ln w="38100">
                  <a:noFill/>
                </a:ln>
                <a:solidFill>
                  <a:srgbClr val="3E830E"/>
                </a:solidFill>
                <a:effectLst>
                  <a:outerShdw blurRad="50800" dist="38100" dir="2700000" algn="tl" rotWithShape="0">
                    <a:schemeClr val="accent6">
                      <a:lumMod val="50000"/>
                      <a:alpha val="40000"/>
                    </a:schemeClr>
                  </a:outerShdw>
                </a:effectLst>
                <a:latin typeface="Times New Roman" panose="02020603050405020304" pitchFamily="18" charset="0"/>
                <a:ea typeface="+mn-ea"/>
                <a:cs typeface="Times New Roman" panose="02020603050405020304" pitchFamily="18" charset="0"/>
                <a:sym typeface="+mn-lt"/>
              </a:endParaRPr>
            </a:p>
          </p:txBody>
        </p:sp>
      </p:grpSp>
      <p:sp>
        <p:nvSpPr>
          <p:cNvPr id="15" name="文本框 14">
            <a:extLst>
              <a:ext uri="{FF2B5EF4-FFF2-40B4-BE49-F238E27FC236}">
                <a16:creationId xmlns:a16="http://schemas.microsoft.com/office/drawing/2014/main" id="{CD6BF381-A719-4384-851C-0BF5DEF477F8}"/>
              </a:ext>
            </a:extLst>
          </p:cNvPr>
          <p:cNvSpPr txBox="1"/>
          <p:nvPr/>
        </p:nvSpPr>
        <p:spPr>
          <a:xfrm>
            <a:off x="1758591" y="728249"/>
            <a:ext cx="3776447" cy="615521"/>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pPr algn="l"/>
            <a:r>
              <a:rPr lang="vi-VN" altLang="zh-CN" sz="3200">
                <a:ln w="38100">
                  <a:noFill/>
                </a:ln>
                <a:solidFill>
                  <a:srgbClr val="3E830E"/>
                </a:solidFill>
                <a:effectLst/>
                <a:latin typeface="Times New Roman" panose="02020603050405020304" pitchFamily="18" charset="0"/>
                <a:cs typeface="Times New Roman" panose="02020603050405020304" pitchFamily="18" charset="0"/>
                <a:sym typeface="+mn-lt"/>
              </a:rPr>
              <a:t>Thực hành làm thơ</a:t>
            </a:r>
            <a:endParaRPr lang="zh-CN" altLang="en-US" sz="3200" dirty="0">
              <a:ln w="38100">
                <a:noFill/>
              </a:ln>
              <a:solidFill>
                <a:srgbClr val="3E830E"/>
              </a:solidFill>
              <a:effectLst/>
              <a:latin typeface="Times New Roman" panose="02020603050405020304" pitchFamily="18" charset="0"/>
              <a:cs typeface="Times New Roman" panose="02020603050405020304" pitchFamily="18" charset="0"/>
              <a:sym typeface="+mn-lt"/>
            </a:endParaRPr>
          </a:p>
        </p:txBody>
      </p:sp>
      <p:pic>
        <p:nvPicPr>
          <p:cNvPr id="16" name="图片 15">
            <a:extLst>
              <a:ext uri="{FF2B5EF4-FFF2-40B4-BE49-F238E27FC236}">
                <a16:creationId xmlns:a16="http://schemas.microsoft.com/office/drawing/2014/main" id="{68AFFE7B-7389-447A-A90E-08CB02B9D1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0" y="0"/>
            <a:ext cx="1950720" cy="1770695"/>
          </a:xfrm>
          <a:prstGeom prst="rect">
            <a:avLst/>
          </a:prstGeom>
        </p:spPr>
      </p:pic>
      <p:pic>
        <p:nvPicPr>
          <p:cNvPr id="8" name="图片 7">
            <a:extLst>
              <a:ext uri="{FF2B5EF4-FFF2-40B4-BE49-F238E27FC236}">
                <a16:creationId xmlns:a16="http://schemas.microsoft.com/office/drawing/2014/main" id="{51B878A8-2773-44A4-B664-31E74B1705E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flipH="1">
            <a:off x="-71437" y="1634383"/>
            <a:ext cx="6002595" cy="5262761"/>
          </a:xfrm>
          <a:prstGeom prst="rect">
            <a:avLst/>
          </a:prstGeom>
        </p:spPr>
      </p:pic>
      <p:grpSp>
        <p:nvGrpSpPr>
          <p:cNvPr id="20" name="组合 19">
            <a:extLst>
              <a:ext uri="{FF2B5EF4-FFF2-40B4-BE49-F238E27FC236}">
                <a16:creationId xmlns:a16="http://schemas.microsoft.com/office/drawing/2014/main" id="{954B38AD-4AC5-49AC-99C1-635C9ACEBD5B}"/>
              </a:ext>
            </a:extLst>
          </p:cNvPr>
          <p:cNvGrpSpPr/>
          <p:nvPr/>
        </p:nvGrpSpPr>
        <p:grpSpPr>
          <a:xfrm>
            <a:off x="3876728" y="2389467"/>
            <a:ext cx="6892011" cy="4358292"/>
            <a:chOff x="6201589" y="2019240"/>
            <a:chExt cx="6351000" cy="4358292"/>
          </a:xfrm>
        </p:grpSpPr>
        <p:pic>
          <p:nvPicPr>
            <p:cNvPr id="24" name="图片 23">
              <a:extLst>
                <a:ext uri="{FF2B5EF4-FFF2-40B4-BE49-F238E27FC236}">
                  <a16:creationId xmlns:a16="http://schemas.microsoft.com/office/drawing/2014/main" id="{EC1ACD95-AEFD-47A5-8504-E648C9E4260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9796558">
              <a:off x="6201589" y="2019240"/>
              <a:ext cx="1201954" cy="1619232"/>
            </a:xfrm>
            <a:prstGeom prst="rect">
              <a:avLst/>
            </a:prstGeom>
          </p:spPr>
        </p:pic>
        <p:pic>
          <p:nvPicPr>
            <p:cNvPr id="22" name="Picture 4">
              <a:extLst>
                <a:ext uri="{FF2B5EF4-FFF2-40B4-BE49-F238E27FC236}">
                  <a16:creationId xmlns:a16="http://schemas.microsoft.com/office/drawing/2014/main" id="{38145137-6CBA-45A6-BD22-C97EBB4F3418}"/>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a:ext>
              </a:extLst>
            </a:blip>
            <a:stretch>
              <a:fillRect/>
            </a:stretch>
          </p:blipFill>
          <p:spPr bwMode="auto">
            <a:xfrm rot="894470">
              <a:off x="10747086" y="3398451"/>
              <a:ext cx="1805503" cy="2979081"/>
            </a:xfrm>
            <a:prstGeom prst="rect">
              <a:avLst/>
            </a:prstGeom>
            <a:noFill/>
            <a:extLst>
              <a:ext uri="{909E8E84-426E-40DD-AFC4-6F175D3DCCD1}">
                <a14:hiddenFill xmlns:a14="http://schemas.microsoft.com/office/drawing/2010/main">
                  <a:solidFill>
                    <a:srgbClr val="FFFFFF"/>
                  </a:solidFill>
                </a14:hiddenFill>
              </a:ext>
            </a:extLst>
          </p:spPr>
        </p:pic>
      </p:grpSp>
      <p:pic>
        <p:nvPicPr>
          <p:cNvPr id="31" name="Picture 159" descr="10004015438746072987">
            <a:extLst>
              <a:ext uri="{FF2B5EF4-FFF2-40B4-BE49-F238E27FC236}">
                <a16:creationId xmlns:a16="http://schemas.microsoft.com/office/drawing/2014/main" id="{B4D7221B-CA3D-434F-B50B-6D0030D2D783}"/>
              </a:ext>
            </a:extLst>
          </p:cNvPr>
          <p:cNvPicPr>
            <a:picLocks noChangeAspect="1" noChangeArrowheads="1" noCrop="1"/>
          </p:cNvPicPr>
          <p:nvPr/>
        </p:nvPicPr>
        <p:blipFill>
          <a:blip r:embed="rId9">
            <a:extLst>
              <a:ext uri="{28A0092B-C50C-407E-A947-70E740481C1C}">
                <a14:useLocalDpi xmlns:a14="http://schemas.microsoft.com/office/drawing/2010/main"/>
              </a:ext>
            </a:extLst>
          </a:blip>
          <a:srcRect/>
          <a:stretch>
            <a:fillRect/>
          </a:stretch>
        </p:blipFill>
        <p:spPr bwMode="auto">
          <a:xfrm flipH="1">
            <a:off x="11147931" y="775243"/>
            <a:ext cx="1322916" cy="13229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E512A84-049C-8FE3-85DA-4382EE95CB79}"/>
              </a:ext>
            </a:extLst>
          </p:cNvPr>
          <p:cNvSpPr txBox="1"/>
          <p:nvPr/>
        </p:nvSpPr>
        <p:spPr>
          <a:xfrm>
            <a:off x="5012937" y="1475466"/>
            <a:ext cx="6327508" cy="2775119"/>
          </a:xfrm>
          <a:prstGeom prst="rect">
            <a:avLst/>
          </a:prstGeom>
          <a:noFill/>
        </p:spPr>
        <p:txBody>
          <a:bodyPr wrap="square">
            <a:spAutoFit/>
          </a:bodyPr>
          <a:lstStyle/>
          <a:p>
            <a:pPr algn="just">
              <a:lnSpc>
                <a:spcPct val="115000"/>
              </a:lnSpc>
              <a:spcAft>
                <a:spcPts val="80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HS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lựa</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chọn</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VN"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Sửa</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chỉnh</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bố</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VN"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Chọn</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tài</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mới</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bố</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VN" sz="2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8359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62982623-F549-4A30-8BAF-06B51D0669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8831"/>
            <a:ext cx="12192000" cy="6849170"/>
          </a:xfrm>
          <a:prstGeom prst="rect">
            <a:avLst/>
          </a:prstGeom>
        </p:spPr>
      </p:pic>
      <p:pic>
        <p:nvPicPr>
          <p:cNvPr id="5" name="图片 4">
            <a:extLst>
              <a:ext uri="{FF2B5EF4-FFF2-40B4-BE49-F238E27FC236}">
                <a16:creationId xmlns:a16="http://schemas.microsoft.com/office/drawing/2014/main" id="{ABF4F961-4129-47E6-A1C1-72C2019607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8800" y="519177"/>
            <a:ext cx="8871096" cy="5819645"/>
          </a:xfrm>
          <a:prstGeom prst="rect">
            <a:avLst/>
          </a:prstGeom>
        </p:spPr>
      </p:pic>
      <p:sp>
        <p:nvSpPr>
          <p:cNvPr id="7" name="矩形 6">
            <a:extLst>
              <a:ext uri="{FF2B5EF4-FFF2-40B4-BE49-F238E27FC236}">
                <a16:creationId xmlns:a16="http://schemas.microsoft.com/office/drawing/2014/main" id="{CCB24821-B7E9-401C-BDCA-2A9441646958}"/>
              </a:ext>
            </a:extLst>
          </p:cNvPr>
          <p:cNvSpPr/>
          <p:nvPr/>
        </p:nvSpPr>
        <p:spPr>
          <a:xfrm>
            <a:off x="2408628" y="3075056"/>
            <a:ext cx="7711440" cy="707886"/>
          </a:xfrm>
          <a:prstGeom prst="rect">
            <a:avLst/>
          </a:prstGeom>
        </p:spPr>
        <p:txBody>
          <a:bodyPr wrap="square">
            <a:spAutoFit/>
          </a:bodyPr>
          <a:lstStyle/>
          <a:p>
            <a:pPr algn="ctr"/>
            <a:r>
              <a:rPr lang="en-US" altLang="zh-CN" sz="4000" b="1" dirty="0">
                <a:solidFill>
                  <a:srgbClr val="B06C3E"/>
                </a:solidFill>
                <a:latin typeface="Times New Roman" panose="02020603050405020304" pitchFamily="18" charset="0"/>
                <a:cs typeface="Times New Roman" panose="02020603050405020304" pitchFamily="18" charset="0"/>
                <a:sym typeface="+mn-lt"/>
              </a:rPr>
              <a:t>CHÚC CÁC EM HỌC TỐT</a:t>
            </a:r>
            <a:endParaRPr lang="zh-CN" altLang="en-US" sz="4000" dirty="0">
              <a:solidFill>
                <a:srgbClr val="B06C3E"/>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1599925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566DF4C3-0270-4ED5-B0C4-BF29D2962E7D}"/>
              </a:ext>
            </a:extLst>
          </p:cNvPr>
          <p:cNvSpPr/>
          <p:nvPr/>
        </p:nvSpPr>
        <p:spPr>
          <a:xfrm>
            <a:off x="3299877" y="1847429"/>
            <a:ext cx="5388406" cy="584775"/>
          </a:xfrm>
          <a:prstGeom prst="rect">
            <a:avLst/>
          </a:prstGeom>
        </p:spPr>
        <p:txBody>
          <a:bodyPr wrap="square">
            <a:spAutoFit/>
          </a:bodyPr>
          <a:lstStyle/>
          <a:p>
            <a:pPr algn="ctr"/>
            <a:r>
              <a:rPr lang="vi-VN" altLang="ko-KR" sz="3200" b="1" dirty="0" smtClean="0">
                <a:solidFill>
                  <a:srgbClr val="00B050"/>
                </a:solidFill>
                <a:latin typeface="Times New Roman" panose="02020603050405020304" pitchFamily="18" charset="0"/>
                <a:cs typeface="Times New Roman" panose="02020603050405020304" pitchFamily="18" charset="0"/>
              </a:rPr>
              <a:t>Viết</a:t>
            </a:r>
            <a:endParaRPr lang="ko-KR" altLang="en-US" sz="3200" b="1" dirty="0">
              <a:solidFill>
                <a:srgbClr val="00B050"/>
              </a:solidFill>
              <a:latin typeface="Times New Roman" panose="02020603050405020304" pitchFamily="18" charset="0"/>
              <a:cs typeface="Times New Roman" panose="02020603050405020304" pitchFamily="18" charset="0"/>
            </a:endParaRPr>
          </a:p>
        </p:txBody>
      </p:sp>
      <p:sp>
        <p:nvSpPr>
          <p:cNvPr id="31" name="Rounded Rectangle 7">
            <a:extLst>
              <a:ext uri="{FF2B5EF4-FFF2-40B4-BE49-F238E27FC236}">
                <a16:creationId xmlns:a16="http://schemas.microsoft.com/office/drawing/2014/main" id="{2F126EEB-7A2E-48DA-B208-BF255B979AD3}"/>
              </a:ext>
            </a:extLst>
          </p:cNvPr>
          <p:cNvSpPr/>
          <p:nvPr/>
        </p:nvSpPr>
        <p:spPr>
          <a:xfrm>
            <a:off x="4847901" y="1059005"/>
            <a:ext cx="2292357" cy="619050"/>
          </a:xfrm>
          <a:prstGeom prst="roundRect">
            <a:avLst>
              <a:gd name="adj" fmla="val 50000"/>
            </a:avLst>
          </a:prstGeom>
          <a:solidFill>
            <a:schemeClr val="bg1">
              <a:alpha val="0"/>
            </a:schemeClr>
          </a:solidFill>
          <a:ln w="15875">
            <a:solidFill>
              <a:srgbClr val="3E83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ko-KR" sz="4000" b="1" dirty="0" smtClean="0">
                <a:solidFill>
                  <a:schemeClr val="tx1"/>
                </a:solidFill>
                <a:latin typeface="Times New Roman" panose="02020603050405020304" pitchFamily="18" charset="0"/>
                <a:cs typeface="Times New Roman" panose="02020603050405020304" pitchFamily="18" charset="0"/>
              </a:rPr>
              <a:t>Tiết 8 -9 </a:t>
            </a:r>
            <a:endParaRPr lang="ko-KR" altLang="en-US" sz="4000" b="1" dirty="0">
              <a:solidFill>
                <a:schemeClr val="tx1"/>
              </a:solidFill>
              <a:latin typeface="Times New Roman" panose="02020603050405020304" pitchFamily="18" charset="0"/>
              <a:cs typeface="Times New Roman" panose="02020603050405020304" pitchFamily="18" charset="0"/>
            </a:endParaRPr>
          </a:p>
        </p:txBody>
      </p:sp>
      <p:sp>
        <p:nvSpPr>
          <p:cNvPr id="2" name="文本框 14">
            <a:extLst>
              <a:ext uri="{FF2B5EF4-FFF2-40B4-BE49-F238E27FC236}">
                <a16:creationId xmlns:a16="http://schemas.microsoft.com/office/drawing/2014/main" id="{C3A6C7CF-FFBF-EF08-6A5F-9C6D2BBCC800}"/>
              </a:ext>
            </a:extLst>
          </p:cNvPr>
          <p:cNvSpPr txBox="1"/>
          <p:nvPr/>
        </p:nvSpPr>
        <p:spPr>
          <a:xfrm>
            <a:off x="3180535" y="2432204"/>
            <a:ext cx="6100626" cy="1600406"/>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vi-VN" altLang="zh-CN" sz="4800" dirty="0">
                <a:ln w="38100">
                  <a:noFill/>
                </a:ln>
                <a:solidFill>
                  <a:srgbClr val="C00000"/>
                </a:solidFill>
                <a:effectLst/>
                <a:latin typeface="Times New Roman" panose="02020603050405020304" pitchFamily="18" charset="0"/>
                <a:cs typeface="Times New Roman" panose="02020603050405020304" pitchFamily="18" charset="0"/>
                <a:sym typeface="+mn-lt"/>
              </a:rPr>
              <a:t>Làm một bài thơ </a:t>
            </a:r>
          </a:p>
          <a:p>
            <a:r>
              <a:rPr lang="vi-VN" altLang="zh-CN" sz="4800" dirty="0">
                <a:ln w="38100">
                  <a:noFill/>
                </a:ln>
                <a:solidFill>
                  <a:srgbClr val="C00000"/>
                </a:solidFill>
                <a:effectLst/>
                <a:latin typeface="Times New Roman" panose="02020603050405020304" pitchFamily="18" charset="0"/>
                <a:cs typeface="Times New Roman" panose="02020603050405020304" pitchFamily="18" charset="0"/>
                <a:sym typeface="+mn-lt"/>
              </a:rPr>
              <a:t>sáu chữ hoặc bảy chữ</a:t>
            </a:r>
            <a:endParaRPr lang="zh-CN" altLang="en-US" sz="4800" dirty="0">
              <a:ln w="38100">
                <a:noFill/>
              </a:ln>
              <a:solidFill>
                <a:srgbClr val="C00000"/>
              </a:solidFill>
              <a:effectLst/>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3232987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0D68EC9-8530-42DD-9347-059716CF5AB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41280" y="0"/>
            <a:ext cx="1950720" cy="1770695"/>
          </a:xfrm>
          <a:prstGeom prst="rect">
            <a:avLst/>
          </a:prstGeom>
        </p:spPr>
      </p:pic>
      <p:pic>
        <p:nvPicPr>
          <p:cNvPr id="3" name="图片 2">
            <a:extLst>
              <a:ext uri="{FF2B5EF4-FFF2-40B4-BE49-F238E27FC236}">
                <a16:creationId xmlns:a16="http://schemas.microsoft.com/office/drawing/2014/main" id="{6EF5AA5C-F4BB-4FB4-B1A8-EBF7545CEB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2204085" cy="1661218"/>
          </a:xfrm>
          <a:prstGeom prst="rect">
            <a:avLst/>
          </a:prstGeom>
        </p:spPr>
      </p:pic>
      <p:pic>
        <p:nvPicPr>
          <p:cNvPr id="9" name="图片 8">
            <a:extLst>
              <a:ext uri="{FF2B5EF4-FFF2-40B4-BE49-F238E27FC236}">
                <a16:creationId xmlns:a16="http://schemas.microsoft.com/office/drawing/2014/main" id="{F358BEB1-FF96-4D56-A294-1DE8CDD394B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9674" y="1103812"/>
            <a:ext cx="5930538" cy="5597434"/>
          </a:xfrm>
          <a:prstGeom prst="rect">
            <a:avLst/>
          </a:prstGeom>
        </p:spPr>
      </p:pic>
      <p:pic>
        <p:nvPicPr>
          <p:cNvPr id="11" name="图片 10">
            <a:extLst>
              <a:ext uri="{FF2B5EF4-FFF2-40B4-BE49-F238E27FC236}">
                <a16:creationId xmlns:a16="http://schemas.microsoft.com/office/drawing/2014/main" id="{1CD25B1B-49D6-4716-8F9B-9C958129427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3079873"/>
            <a:ext cx="3971109" cy="3778127"/>
          </a:xfrm>
          <a:prstGeom prst="rect">
            <a:avLst/>
          </a:prstGeom>
        </p:spPr>
      </p:pic>
      <p:sp>
        <p:nvSpPr>
          <p:cNvPr id="14" name="文本框 13">
            <a:extLst>
              <a:ext uri="{FF2B5EF4-FFF2-40B4-BE49-F238E27FC236}">
                <a16:creationId xmlns:a16="http://schemas.microsoft.com/office/drawing/2014/main" id="{CFA89D0F-CAAB-4436-A012-A3A466F18B59}"/>
              </a:ext>
            </a:extLst>
          </p:cNvPr>
          <p:cNvSpPr txBox="1"/>
          <p:nvPr/>
        </p:nvSpPr>
        <p:spPr>
          <a:xfrm>
            <a:off x="6505303" y="701755"/>
            <a:ext cx="4498221" cy="1600406"/>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vi-VN" altLang="zh-CN" sz="4800" dirty="0">
                <a:ln w="38100">
                  <a:gradFill>
                    <a:gsLst>
                      <a:gs pos="0">
                        <a:srgbClr val="66A117"/>
                      </a:gs>
                      <a:gs pos="100000">
                        <a:srgbClr val="3E830E"/>
                      </a:gs>
                    </a:gsLst>
                    <a:lin ang="5400000" scaled="1"/>
                  </a:gradFill>
                </a:ln>
                <a:gradFill flip="none" rotWithShape="1">
                  <a:gsLst>
                    <a:gs pos="15000">
                      <a:srgbClr val="FDD35C"/>
                    </a:gs>
                    <a:gs pos="70000">
                      <a:srgbClr val="FFFBDB">
                        <a:shade val="100000"/>
                        <a:satMod val="115000"/>
                      </a:srgbClr>
                    </a:gs>
                  </a:gsLst>
                  <a:lin ang="16200000" scaled="1"/>
                  <a:tileRect/>
                </a:gradFill>
                <a:effectLst>
                  <a:outerShdw blurRad="50800" dist="38100" dir="2700000" algn="tl" rotWithShape="0">
                    <a:schemeClr val="accent6">
                      <a:lumMod val="50000"/>
                      <a:alpha val="40000"/>
                    </a:schemeClr>
                  </a:outerShdw>
                </a:effectLst>
                <a:latin typeface="Times New Roman" panose="02020603050405020304" pitchFamily="18" charset="0"/>
                <a:ea typeface="+mn-ea"/>
                <a:cs typeface="Times New Roman" panose="02020603050405020304" pitchFamily="18" charset="0"/>
                <a:sym typeface="+mn-lt"/>
              </a:rPr>
              <a:t>Tiến trình</a:t>
            </a:r>
          </a:p>
          <a:p>
            <a:r>
              <a:rPr lang="vi-VN" altLang="zh-CN" sz="4800" dirty="0">
                <a:ln w="38100">
                  <a:gradFill>
                    <a:gsLst>
                      <a:gs pos="0">
                        <a:srgbClr val="66A117"/>
                      </a:gs>
                      <a:gs pos="100000">
                        <a:srgbClr val="3E830E"/>
                      </a:gs>
                    </a:gsLst>
                    <a:lin ang="5400000" scaled="1"/>
                  </a:gradFill>
                </a:ln>
                <a:gradFill flip="none" rotWithShape="1">
                  <a:gsLst>
                    <a:gs pos="15000">
                      <a:srgbClr val="FDD35C"/>
                    </a:gs>
                    <a:gs pos="70000">
                      <a:srgbClr val="FFFBDB">
                        <a:shade val="100000"/>
                        <a:satMod val="115000"/>
                      </a:srgbClr>
                    </a:gs>
                  </a:gsLst>
                  <a:lin ang="16200000" scaled="1"/>
                  <a:tileRect/>
                </a:gradFill>
                <a:effectLst>
                  <a:outerShdw blurRad="50800" dist="38100" dir="2700000" algn="tl" rotWithShape="0">
                    <a:schemeClr val="accent6">
                      <a:lumMod val="50000"/>
                      <a:alpha val="40000"/>
                    </a:schemeClr>
                  </a:outerShdw>
                </a:effectLst>
                <a:latin typeface="Times New Roman" panose="02020603050405020304" pitchFamily="18" charset="0"/>
                <a:ea typeface="+mn-ea"/>
                <a:cs typeface="Times New Roman" panose="02020603050405020304" pitchFamily="18" charset="0"/>
                <a:sym typeface="+mn-lt"/>
              </a:rPr>
              <a:t> bài học</a:t>
            </a:r>
            <a:endParaRPr lang="zh-CN" altLang="en-US" sz="4800" dirty="0">
              <a:ln w="38100">
                <a:gradFill>
                  <a:gsLst>
                    <a:gs pos="0">
                      <a:srgbClr val="66A117"/>
                    </a:gs>
                    <a:gs pos="100000">
                      <a:srgbClr val="3E830E"/>
                    </a:gs>
                  </a:gsLst>
                  <a:lin ang="5400000" scaled="1"/>
                </a:gradFill>
              </a:ln>
              <a:gradFill flip="none" rotWithShape="1">
                <a:gsLst>
                  <a:gs pos="15000">
                    <a:srgbClr val="FDD35C"/>
                  </a:gs>
                  <a:gs pos="70000">
                    <a:srgbClr val="FFFBDB">
                      <a:shade val="100000"/>
                      <a:satMod val="115000"/>
                    </a:srgbClr>
                  </a:gs>
                </a:gsLst>
                <a:lin ang="16200000" scaled="1"/>
                <a:tileRect/>
              </a:gradFill>
              <a:effectLst>
                <a:outerShdw blurRad="50800" dist="38100" dir="2700000" algn="tl" rotWithShape="0">
                  <a:schemeClr val="accent6">
                    <a:lumMod val="50000"/>
                    <a:alpha val="40000"/>
                  </a:schemeClr>
                </a:outerShdw>
              </a:effectLst>
              <a:latin typeface="Times New Roman" panose="02020603050405020304" pitchFamily="18" charset="0"/>
              <a:ea typeface="+mn-ea"/>
              <a:cs typeface="Times New Roman" panose="02020603050405020304" pitchFamily="18" charset="0"/>
              <a:sym typeface="+mn-lt"/>
            </a:endParaRPr>
          </a:p>
        </p:txBody>
      </p:sp>
      <p:grpSp>
        <p:nvGrpSpPr>
          <p:cNvPr id="33" name="组合 32">
            <a:extLst>
              <a:ext uri="{FF2B5EF4-FFF2-40B4-BE49-F238E27FC236}">
                <a16:creationId xmlns:a16="http://schemas.microsoft.com/office/drawing/2014/main" id="{06DBD873-2DC7-4E7B-9C0A-515363BA5A36}"/>
              </a:ext>
            </a:extLst>
          </p:cNvPr>
          <p:cNvGrpSpPr/>
          <p:nvPr/>
        </p:nvGrpSpPr>
        <p:grpSpPr>
          <a:xfrm>
            <a:off x="6885015" y="2503435"/>
            <a:ext cx="874304" cy="786472"/>
            <a:chOff x="6818812" y="2162158"/>
            <a:chExt cx="1038497" cy="934170"/>
          </a:xfrm>
        </p:grpSpPr>
        <p:pic>
          <p:nvPicPr>
            <p:cNvPr id="34" name="图片 33">
              <a:extLst>
                <a:ext uri="{FF2B5EF4-FFF2-40B4-BE49-F238E27FC236}">
                  <a16:creationId xmlns:a16="http://schemas.microsoft.com/office/drawing/2014/main" id="{450624B6-390F-46D3-B745-09F81D44349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818812" y="2162158"/>
              <a:ext cx="986245" cy="934170"/>
            </a:xfrm>
            <a:prstGeom prst="rect">
              <a:avLst/>
            </a:prstGeom>
          </p:spPr>
        </p:pic>
        <p:sp>
          <p:nvSpPr>
            <p:cNvPr id="35" name="文本框 34">
              <a:extLst>
                <a:ext uri="{FF2B5EF4-FFF2-40B4-BE49-F238E27FC236}">
                  <a16:creationId xmlns:a16="http://schemas.microsoft.com/office/drawing/2014/main" id="{A0739807-858B-48A9-8095-099C60F31BEC}"/>
                </a:ext>
              </a:extLst>
            </p:cNvPr>
            <p:cNvSpPr txBox="1"/>
            <p:nvPr/>
          </p:nvSpPr>
          <p:spPr>
            <a:xfrm>
              <a:off x="6871064" y="2258412"/>
              <a:ext cx="986245" cy="731115"/>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vi-VN" altLang="zh-CN" sz="3200" dirty="0">
                  <a:ln w="38100">
                    <a:noFill/>
                  </a:ln>
                  <a:solidFill>
                    <a:srgbClr val="3E830E"/>
                  </a:solidFill>
                  <a:effectLst>
                    <a:outerShdw blurRad="50800" dist="38100" dir="2700000" algn="tl" rotWithShape="0">
                      <a:schemeClr val="accent6">
                        <a:lumMod val="50000"/>
                        <a:alpha val="40000"/>
                      </a:schemeClr>
                    </a:outerShdw>
                  </a:effectLst>
                  <a:latin typeface="Times New Roman" panose="02020603050405020304" pitchFamily="18" charset="0"/>
                  <a:ea typeface="+mn-ea"/>
                  <a:cs typeface="Times New Roman" panose="02020603050405020304" pitchFamily="18" charset="0"/>
                  <a:sym typeface="+mn-lt"/>
                </a:rPr>
                <a:t>I</a:t>
              </a:r>
              <a:endParaRPr lang="zh-CN" altLang="en-US" sz="3200" dirty="0">
                <a:ln w="38100">
                  <a:noFill/>
                </a:ln>
                <a:solidFill>
                  <a:srgbClr val="3E830E"/>
                </a:solidFill>
                <a:effectLst>
                  <a:outerShdw blurRad="50800" dist="38100" dir="2700000" algn="tl" rotWithShape="0">
                    <a:schemeClr val="accent6">
                      <a:lumMod val="50000"/>
                      <a:alpha val="40000"/>
                    </a:schemeClr>
                  </a:outerShdw>
                </a:effectLst>
                <a:latin typeface="Times New Roman" panose="02020603050405020304" pitchFamily="18" charset="0"/>
                <a:ea typeface="+mn-ea"/>
                <a:cs typeface="Times New Roman" panose="02020603050405020304" pitchFamily="18" charset="0"/>
                <a:sym typeface="+mn-lt"/>
              </a:endParaRPr>
            </a:p>
          </p:txBody>
        </p:sp>
      </p:grpSp>
      <p:sp>
        <p:nvSpPr>
          <p:cNvPr id="36" name="文本框 35">
            <a:extLst>
              <a:ext uri="{FF2B5EF4-FFF2-40B4-BE49-F238E27FC236}">
                <a16:creationId xmlns:a16="http://schemas.microsoft.com/office/drawing/2014/main" id="{32351AA0-5578-4E4F-B2C2-9F2E9C995F95}"/>
              </a:ext>
            </a:extLst>
          </p:cNvPr>
          <p:cNvSpPr txBox="1"/>
          <p:nvPr/>
        </p:nvSpPr>
        <p:spPr>
          <a:xfrm>
            <a:off x="7923511" y="2650466"/>
            <a:ext cx="3438395" cy="492410"/>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pPr algn="l"/>
            <a:r>
              <a:rPr lang="vi-VN" altLang="zh-CN" sz="2400" dirty="0">
                <a:ln w="38100">
                  <a:noFill/>
                </a:ln>
                <a:solidFill>
                  <a:srgbClr val="3E830E"/>
                </a:solidFill>
                <a:effectLst/>
                <a:latin typeface="Times New Roman" panose="02020603050405020304" pitchFamily="18" charset="0"/>
                <a:ea typeface="+mn-ea"/>
                <a:cs typeface="Times New Roman" panose="02020603050405020304" pitchFamily="18" charset="0"/>
                <a:sym typeface="+mn-lt"/>
              </a:rPr>
              <a:t>Một số lưu ý</a:t>
            </a:r>
            <a:endParaRPr lang="zh-CN" altLang="en-US" sz="2400" dirty="0">
              <a:ln w="38100">
                <a:noFill/>
              </a:ln>
              <a:solidFill>
                <a:srgbClr val="3E830E"/>
              </a:solidFill>
              <a:effectLst/>
              <a:latin typeface="Times New Roman" panose="02020603050405020304" pitchFamily="18" charset="0"/>
              <a:ea typeface="+mn-ea"/>
              <a:cs typeface="Times New Roman" panose="02020603050405020304" pitchFamily="18" charset="0"/>
              <a:sym typeface="+mn-lt"/>
            </a:endParaRPr>
          </a:p>
        </p:txBody>
      </p:sp>
      <p:grpSp>
        <p:nvGrpSpPr>
          <p:cNvPr id="37" name="组合 36">
            <a:extLst>
              <a:ext uri="{FF2B5EF4-FFF2-40B4-BE49-F238E27FC236}">
                <a16:creationId xmlns:a16="http://schemas.microsoft.com/office/drawing/2014/main" id="{266A2A11-F486-4AA8-A725-B3329C8CD56A}"/>
              </a:ext>
            </a:extLst>
          </p:cNvPr>
          <p:cNvGrpSpPr/>
          <p:nvPr/>
        </p:nvGrpSpPr>
        <p:grpSpPr>
          <a:xfrm>
            <a:off x="6885015" y="3475436"/>
            <a:ext cx="874304" cy="786472"/>
            <a:chOff x="6818812" y="2162158"/>
            <a:chExt cx="1038497" cy="934170"/>
          </a:xfrm>
        </p:grpSpPr>
        <p:pic>
          <p:nvPicPr>
            <p:cNvPr id="38" name="图片 37">
              <a:extLst>
                <a:ext uri="{FF2B5EF4-FFF2-40B4-BE49-F238E27FC236}">
                  <a16:creationId xmlns:a16="http://schemas.microsoft.com/office/drawing/2014/main" id="{1514D7E2-1231-4014-B28F-5F53E4AB701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818812" y="2162158"/>
              <a:ext cx="986245" cy="934170"/>
            </a:xfrm>
            <a:prstGeom prst="rect">
              <a:avLst/>
            </a:prstGeom>
          </p:spPr>
        </p:pic>
        <p:sp>
          <p:nvSpPr>
            <p:cNvPr id="39" name="文本框 38">
              <a:extLst>
                <a:ext uri="{FF2B5EF4-FFF2-40B4-BE49-F238E27FC236}">
                  <a16:creationId xmlns:a16="http://schemas.microsoft.com/office/drawing/2014/main" id="{A418F440-34E8-489F-93C4-4CBCA8F4952D}"/>
                </a:ext>
              </a:extLst>
            </p:cNvPr>
            <p:cNvSpPr txBox="1"/>
            <p:nvPr/>
          </p:nvSpPr>
          <p:spPr>
            <a:xfrm>
              <a:off x="6871064" y="2258412"/>
              <a:ext cx="986245" cy="731115"/>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vi-VN" altLang="zh-CN" sz="3200" dirty="0">
                  <a:ln w="38100">
                    <a:noFill/>
                  </a:ln>
                  <a:solidFill>
                    <a:srgbClr val="3E830E"/>
                  </a:solidFill>
                  <a:effectLst>
                    <a:outerShdw blurRad="50800" dist="38100" dir="2700000" algn="tl" rotWithShape="0">
                      <a:schemeClr val="accent6">
                        <a:lumMod val="50000"/>
                        <a:alpha val="40000"/>
                      </a:schemeClr>
                    </a:outerShdw>
                  </a:effectLst>
                  <a:latin typeface="Times New Roman" panose="02020603050405020304" pitchFamily="18" charset="0"/>
                  <a:ea typeface="+mn-ea"/>
                  <a:cs typeface="Times New Roman" panose="02020603050405020304" pitchFamily="18" charset="0"/>
                  <a:sym typeface="+mn-lt"/>
                </a:rPr>
                <a:t>II</a:t>
              </a:r>
              <a:endParaRPr lang="zh-CN" altLang="en-US" sz="3200" dirty="0">
                <a:ln w="38100">
                  <a:noFill/>
                </a:ln>
                <a:solidFill>
                  <a:srgbClr val="3E830E"/>
                </a:solidFill>
                <a:effectLst>
                  <a:outerShdw blurRad="50800" dist="38100" dir="2700000" algn="tl" rotWithShape="0">
                    <a:schemeClr val="accent6">
                      <a:lumMod val="50000"/>
                      <a:alpha val="40000"/>
                    </a:schemeClr>
                  </a:outerShdw>
                </a:effectLst>
                <a:latin typeface="Times New Roman" panose="02020603050405020304" pitchFamily="18" charset="0"/>
                <a:ea typeface="+mn-ea"/>
                <a:cs typeface="Times New Roman" panose="02020603050405020304" pitchFamily="18" charset="0"/>
                <a:sym typeface="+mn-lt"/>
              </a:endParaRPr>
            </a:p>
          </p:txBody>
        </p:sp>
      </p:grpSp>
      <p:sp>
        <p:nvSpPr>
          <p:cNvPr id="40" name="文本框 39">
            <a:extLst>
              <a:ext uri="{FF2B5EF4-FFF2-40B4-BE49-F238E27FC236}">
                <a16:creationId xmlns:a16="http://schemas.microsoft.com/office/drawing/2014/main" id="{3481A5E0-6DC5-4A71-A078-203EB8F677E1}"/>
              </a:ext>
            </a:extLst>
          </p:cNvPr>
          <p:cNvSpPr txBox="1"/>
          <p:nvPr/>
        </p:nvSpPr>
        <p:spPr>
          <a:xfrm>
            <a:off x="7923511" y="3470446"/>
            <a:ext cx="3234115" cy="861742"/>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pPr algn="l"/>
            <a:r>
              <a:rPr lang="vi-VN" altLang="zh-CN" sz="2400" dirty="0">
                <a:ln w="38100">
                  <a:noFill/>
                </a:ln>
                <a:solidFill>
                  <a:srgbClr val="3E830E"/>
                </a:solidFill>
                <a:effectLst/>
                <a:latin typeface="Times New Roman" panose="02020603050405020304" pitchFamily="18" charset="0"/>
                <a:ea typeface="+mn-ea"/>
                <a:cs typeface="Times New Roman" panose="02020603050405020304" pitchFamily="18" charset="0"/>
                <a:sym typeface="+mn-lt"/>
              </a:rPr>
              <a:t>Hướng dẫn phân tích kiểu văn bản</a:t>
            </a:r>
            <a:endParaRPr lang="zh-CN" altLang="en-US" sz="2400" dirty="0">
              <a:ln w="38100">
                <a:noFill/>
              </a:ln>
              <a:solidFill>
                <a:srgbClr val="3E830E"/>
              </a:solidFill>
              <a:effectLst/>
              <a:latin typeface="Times New Roman" panose="02020603050405020304" pitchFamily="18" charset="0"/>
              <a:ea typeface="+mn-ea"/>
              <a:cs typeface="Times New Roman" panose="02020603050405020304" pitchFamily="18" charset="0"/>
              <a:sym typeface="+mn-lt"/>
            </a:endParaRPr>
          </a:p>
        </p:txBody>
      </p:sp>
      <p:grpSp>
        <p:nvGrpSpPr>
          <p:cNvPr id="41" name="组合 40">
            <a:extLst>
              <a:ext uri="{FF2B5EF4-FFF2-40B4-BE49-F238E27FC236}">
                <a16:creationId xmlns:a16="http://schemas.microsoft.com/office/drawing/2014/main" id="{A5495285-D350-427D-92C9-C2BC6FB5C005}"/>
              </a:ext>
            </a:extLst>
          </p:cNvPr>
          <p:cNvGrpSpPr/>
          <p:nvPr/>
        </p:nvGrpSpPr>
        <p:grpSpPr>
          <a:xfrm>
            <a:off x="6885015" y="4447437"/>
            <a:ext cx="874304" cy="786472"/>
            <a:chOff x="6818812" y="2162158"/>
            <a:chExt cx="1038497" cy="934170"/>
          </a:xfrm>
        </p:grpSpPr>
        <p:pic>
          <p:nvPicPr>
            <p:cNvPr id="42" name="图片 41">
              <a:extLst>
                <a:ext uri="{FF2B5EF4-FFF2-40B4-BE49-F238E27FC236}">
                  <a16:creationId xmlns:a16="http://schemas.microsoft.com/office/drawing/2014/main" id="{CBB46714-E490-4483-BF8C-2732037B061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818812" y="2162158"/>
              <a:ext cx="986245" cy="934170"/>
            </a:xfrm>
            <a:prstGeom prst="rect">
              <a:avLst/>
            </a:prstGeom>
          </p:spPr>
        </p:pic>
        <p:sp>
          <p:nvSpPr>
            <p:cNvPr id="43" name="文本框 42">
              <a:extLst>
                <a:ext uri="{FF2B5EF4-FFF2-40B4-BE49-F238E27FC236}">
                  <a16:creationId xmlns:a16="http://schemas.microsoft.com/office/drawing/2014/main" id="{1530F6F0-FF46-47C9-ADC5-F8C01311486C}"/>
                </a:ext>
              </a:extLst>
            </p:cNvPr>
            <p:cNvSpPr txBox="1"/>
            <p:nvPr/>
          </p:nvSpPr>
          <p:spPr>
            <a:xfrm>
              <a:off x="6871064" y="2258412"/>
              <a:ext cx="986245" cy="731115"/>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vi-VN" altLang="zh-CN" sz="3200" dirty="0">
                  <a:ln w="38100">
                    <a:noFill/>
                  </a:ln>
                  <a:solidFill>
                    <a:srgbClr val="3E830E"/>
                  </a:solidFill>
                  <a:effectLst>
                    <a:outerShdw blurRad="50800" dist="38100" dir="2700000" algn="tl" rotWithShape="0">
                      <a:schemeClr val="accent6">
                        <a:lumMod val="50000"/>
                        <a:alpha val="40000"/>
                      </a:schemeClr>
                    </a:outerShdw>
                  </a:effectLst>
                  <a:latin typeface="Times New Roman" panose="02020603050405020304" pitchFamily="18" charset="0"/>
                  <a:ea typeface="+mn-ea"/>
                  <a:cs typeface="Times New Roman" panose="02020603050405020304" pitchFamily="18" charset="0"/>
                  <a:sym typeface="+mn-lt"/>
                </a:rPr>
                <a:t>III</a:t>
              </a:r>
              <a:endParaRPr lang="zh-CN" altLang="en-US" sz="3200" dirty="0">
                <a:ln w="38100">
                  <a:noFill/>
                </a:ln>
                <a:solidFill>
                  <a:srgbClr val="3E830E"/>
                </a:solidFill>
                <a:effectLst>
                  <a:outerShdw blurRad="50800" dist="38100" dir="2700000" algn="tl" rotWithShape="0">
                    <a:schemeClr val="accent6">
                      <a:lumMod val="50000"/>
                      <a:alpha val="40000"/>
                    </a:schemeClr>
                  </a:outerShdw>
                </a:effectLst>
                <a:latin typeface="Times New Roman" panose="02020603050405020304" pitchFamily="18" charset="0"/>
                <a:ea typeface="+mn-ea"/>
                <a:cs typeface="Times New Roman" panose="02020603050405020304" pitchFamily="18" charset="0"/>
                <a:sym typeface="+mn-lt"/>
              </a:endParaRPr>
            </a:p>
          </p:txBody>
        </p:sp>
      </p:grpSp>
      <p:sp>
        <p:nvSpPr>
          <p:cNvPr id="44" name="文本框 43">
            <a:extLst>
              <a:ext uri="{FF2B5EF4-FFF2-40B4-BE49-F238E27FC236}">
                <a16:creationId xmlns:a16="http://schemas.microsoft.com/office/drawing/2014/main" id="{2891A0AE-216C-4992-AF69-90BC42C34E42}"/>
              </a:ext>
            </a:extLst>
          </p:cNvPr>
          <p:cNvSpPr txBox="1"/>
          <p:nvPr/>
        </p:nvSpPr>
        <p:spPr>
          <a:xfrm>
            <a:off x="7923511" y="4612026"/>
            <a:ext cx="3701042" cy="492410"/>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pPr algn="l"/>
            <a:r>
              <a:rPr lang="vi-VN" altLang="zh-CN" sz="2400">
                <a:ln w="38100">
                  <a:noFill/>
                </a:ln>
                <a:solidFill>
                  <a:srgbClr val="3E830E"/>
                </a:solidFill>
                <a:effectLst/>
                <a:latin typeface="Times New Roman" panose="02020603050405020304" pitchFamily="18" charset="0"/>
                <a:ea typeface="+mn-ea"/>
                <a:cs typeface="Times New Roman" panose="02020603050405020304" pitchFamily="18" charset="0"/>
                <a:sym typeface="+mn-lt"/>
              </a:rPr>
              <a:t>Hướng dẫn quy trình viết</a:t>
            </a:r>
            <a:endParaRPr lang="zh-CN" altLang="en-US" sz="2400" dirty="0">
              <a:ln w="38100">
                <a:noFill/>
              </a:ln>
              <a:solidFill>
                <a:srgbClr val="3E830E"/>
              </a:solidFill>
              <a:effectLst/>
              <a:latin typeface="Times New Roman" panose="02020603050405020304" pitchFamily="18" charset="0"/>
              <a:ea typeface="+mn-ea"/>
              <a:cs typeface="Times New Roman" panose="02020603050405020304" pitchFamily="18" charset="0"/>
              <a:sym typeface="+mn-lt"/>
            </a:endParaRPr>
          </a:p>
        </p:txBody>
      </p:sp>
      <p:grpSp>
        <p:nvGrpSpPr>
          <p:cNvPr id="45" name="组合 44">
            <a:extLst>
              <a:ext uri="{FF2B5EF4-FFF2-40B4-BE49-F238E27FC236}">
                <a16:creationId xmlns:a16="http://schemas.microsoft.com/office/drawing/2014/main" id="{C3EFB8A9-9E28-4180-BAAA-F527675B404F}"/>
              </a:ext>
            </a:extLst>
          </p:cNvPr>
          <p:cNvGrpSpPr/>
          <p:nvPr/>
        </p:nvGrpSpPr>
        <p:grpSpPr>
          <a:xfrm>
            <a:off x="6885015" y="5419437"/>
            <a:ext cx="874304" cy="786472"/>
            <a:chOff x="6818812" y="2162158"/>
            <a:chExt cx="1038497" cy="934170"/>
          </a:xfrm>
        </p:grpSpPr>
        <p:pic>
          <p:nvPicPr>
            <p:cNvPr id="46" name="图片 45">
              <a:extLst>
                <a:ext uri="{FF2B5EF4-FFF2-40B4-BE49-F238E27FC236}">
                  <a16:creationId xmlns:a16="http://schemas.microsoft.com/office/drawing/2014/main" id="{8BD17300-4E7E-4600-B659-0FF5481315C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818812" y="2162158"/>
              <a:ext cx="986245" cy="934170"/>
            </a:xfrm>
            <a:prstGeom prst="rect">
              <a:avLst/>
            </a:prstGeom>
          </p:spPr>
        </p:pic>
        <p:sp>
          <p:nvSpPr>
            <p:cNvPr id="47" name="文本框 46">
              <a:extLst>
                <a:ext uri="{FF2B5EF4-FFF2-40B4-BE49-F238E27FC236}">
                  <a16:creationId xmlns:a16="http://schemas.microsoft.com/office/drawing/2014/main" id="{6BD2C09C-1CEE-425E-9307-FC5904D776FA}"/>
                </a:ext>
              </a:extLst>
            </p:cNvPr>
            <p:cNvSpPr txBox="1"/>
            <p:nvPr/>
          </p:nvSpPr>
          <p:spPr>
            <a:xfrm>
              <a:off x="6871064" y="2258412"/>
              <a:ext cx="986245" cy="731115"/>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vi-VN" altLang="zh-CN" sz="3200" dirty="0">
                  <a:ln w="38100">
                    <a:noFill/>
                  </a:ln>
                  <a:solidFill>
                    <a:srgbClr val="3E830E"/>
                  </a:solidFill>
                  <a:effectLst>
                    <a:outerShdw blurRad="50800" dist="38100" dir="2700000" algn="tl" rotWithShape="0">
                      <a:schemeClr val="accent6">
                        <a:lumMod val="50000"/>
                        <a:alpha val="40000"/>
                      </a:schemeClr>
                    </a:outerShdw>
                  </a:effectLst>
                  <a:latin typeface="Times New Roman" panose="02020603050405020304" pitchFamily="18" charset="0"/>
                  <a:ea typeface="+mn-ea"/>
                  <a:cs typeface="Times New Roman" panose="02020603050405020304" pitchFamily="18" charset="0"/>
                  <a:sym typeface="+mn-lt"/>
                </a:rPr>
                <a:t>IV</a:t>
              </a:r>
              <a:endParaRPr lang="zh-CN" altLang="en-US" sz="3200" dirty="0">
                <a:ln w="38100">
                  <a:noFill/>
                </a:ln>
                <a:solidFill>
                  <a:srgbClr val="3E830E"/>
                </a:solidFill>
                <a:effectLst>
                  <a:outerShdw blurRad="50800" dist="38100" dir="2700000" algn="tl" rotWithShape="0">
                    <a:schemeClr val="accent6">
                      <a:lumMod val="50000"/>
                      <a:alpha val="40000"/>
                    </a:schemeClr>
                  </a:outerShdw>
                </a:effectLst>
                <a:latin typeface="Times New Roman" panose="02020603050405020304" pitchFamily="18" charset="0"/>
                <a:ea typeface="+mn-ea"/>
                <a:cs typeface="Times New Roman" panose="02020603050405020304" pitchFamily="18" charset="0"/>
                <a:sym typeface="+mn-lt"/>
              </a:endParaRPr>
            </a:p>
          </p:txBody>
        </p:sp>
      </p:grpSp>
      <p:sp>
        <p:nvSpPr>
          <p:cNvPr id="48" name="文本框 47">
            <a:extLst>
              <a:ext uri="{FF2B5EF4-FFF2-40B4-BE49-F238E27FC236}">
                <a16:creationId xmlns:a16="http://schemas.microsoft.com/office/drawing/2014/main" id="{537D5B95-1223-424A-B51D-69AAFE2509C9}"/>
              </a:ext>
            </a:extLst>
          </p:cNvPr>
          <p:cNvSpPr txBox="1"/>
          <p:nvPr/>
        </p:nvSpPr>
        <p:spPr>
          <a:xfrm>
            <a:off x="7923511" y="5592806"/>
            <a:ext cx="3535672" cy="492410"/>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pPr algn="l"/>
            <a:r>
              <a:rPr lang="vi-VN" altLang="zh-CN" sz="2400" dirty="0">
                <a:ln w="38100">
                  <a:noFill/>
                </a:ln>
                <a:solidFill>
                  <a:srgbClr val="3E830E"/>
                </a:solidFill>
                <a:effectLst/>
                <a:latin typeface="Times New Roman" panose="02020603050405020304" pitchFamily="18" charset="0"/>
                <a:ea typeface="+mn-ea"/>
                <a:cs typeface="Times New Roman" panose="02020603050405020304" pitchFamily="18" charset="0"/>
                <a:sym typeface="+mn-lt"/>
              </a:rPr>
              <a:t>Thực hành làm thơ</a:t>
            </a:r>
            <a:endParaRPr lang="zh-CN" altLang="en-US" sz="2400" dirty="0">
              <a:ln w="38100">
                <a:noFill/>
              </a:ln>
              <a:solidFill>
                <a:srgbClr val="3E830E"/>
              </a:solidFill>
              <a:effectLst/>
              <a:latin typeface="Times New Roman" panose="02020603050405020304" pitchFamily="18" charset="0"/>
              <a:ea typeface="+mn-ea"/>
              <a:cs typeface="Times New Roman" panose="02020603050405020304" pitchFamily="18" charset="0"/>
              <a:sym typeface="+mn-lt"/>
            </a:endParaRPr>
          </a:p>
        </p:txBody>
      </p:sp>
      <p:pic>
        <p:nvPicPr>
          <p:cNvPr id="24" name="图片 23">
            <a:extLst>
              <a:ext uri="{FF2B5EF4-FFF2-40B4-BE49-F238E27FC236}">
                <a16:creationId xmlns:a16="http://schemas.microsoft.com/office/drawing/2014/main" id="{3F1B0382-18A8-4C35-B77F-1DA5B2B5420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636845" y="1245488"/>
            <a:ext cx="928516" cy="831459"/>
          </a:xfrm>
          <a:prstGeom prst="rect">
            <a:avLst/>
          </a:prstGeom>
        </p:spPr>
      </p:pic>
      <p:pic>
        <p:nvPicPr>
          <p:cNvPr id="25" name="图片 24">
            <a:extLst>
              <a:ext uri="{FF2B5EF4-FFF2-40B4-BE49-F238E27FC236}">
                <a16:creationId xmlns:a16="http://schemas.microsoft.com/office/drawing/2014/main" id="{EF934D37-5F73-47C1-B224-A1D09A149FD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flipH="1">
            <a:off x="8818645" y="150046"/>
            <a:ext cx="928516" cy="831459"/>
          </a:xfrm>
          <a:prstGeom prst="rect">
            <a:avLst/>
          </a:prstGeom>
        </p:spPr>
      </p:pic>
    </p:spTree>
    <p:extLst>
      <p:ext uri="{BB962C8B-B14F-4D97-AF65-F5344CB8AC3E}">
        <p14:creationId xmlns:p14="http://schemas.microsoft.com/office/powerpoint/2010/main" val="2238142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2" presetClass="entr" presetSubtype="8" decel="10000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2000" fill="hold"/>
                                        <p:tgtEl>
                                          <p:spTgt spid="9"/>
                                        </p:tgtEl>
                                        <p:attrNameLst>
                                          <p:attrName>ppt_x</p:attrName>
                                        </p:attrNameLst>
                                      </p:cBhvr>
                                      <p:tavLst>
                                        <p:tav tm="0">
                                          <p:val>
                                            <p:strVal val="0-#ppt_w/2"/>
                                          </p:val>
                                        </p:tav>
                                        <p:tav tm="100000">
                                          <p:val>
                                            <p:strVal val="#ppt_x"/>
                                          </p:val>
                                        </p:tav>
                                      </p:tavLst>
                                    </p:anim>
                                    <p:anim calcmode="lin" valueType="num">
                                      <p:cBhvr additive="base">
                                        <p:cTn id="18" dur="2000" fill="hold"/>
                                        <p:tgtEl>
                                          <p:spTgt spid="9"/>
                                        </p:tgtEl>
                                        <p:attrNameLst>
                                          <p:attrName>ppt_y</p:attrName>
                                        </p:attrNameLst>
                                      </p:cBhvr>
                                      <p:tavLst>
                                        <p:tav tm="0">
                                          <p:val>
                                            <p:strVal val="#ppt_y"/>
                                          </p:val>
                                        </p:tav>
                                        <p:tav tm="100000">
                                          <p:val>
                                            <p:strVal val="#ppt_y"/>
                                          </p:val>
                                        </p:tav>
                                      </p:tavLst>
                                    </p:anim>
                                  </p:childTnLst>
                                </p:cTn>
                              </p:par>
                              <p:par>
                                <p:cTn id="19" presetID="2" presetClass="entr" presetSubtype="8" decel="10000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2000" fill="hold"/>
                                        <p:tgtEl>
                                          <p:spTgt spid="11"/>
                                        </p:tgtEl>
                                        <p:attrNameLst>
                                          <p:attrName>ppt_x</p:attrName>
                                        </p:attrNameLst>
                                      </p:cBhvr>
                                      <p:tavLst>
                                        <p:tav tm="0">
                                          <p:val>
                                            <p:strVal val="0-#ppt_w/2"/>
                                          </p:val>
                                        </p:tav>
                                        <p:tav tm="100000">
                                          <p:val>
                                            <p:strVal val="#ppt_x"/>
                                          </p:val>
                                        </p:tav>
                                      </p:tavLst>
                                    </p:anim>
                                    <p:anim calcmode="lin" valueType="num">
                                      <p:cBhvr additive="base">
                                        <p:cTn id="22" dur="2000" fill="hold"/>
                                        <p:tgtEl>
                                          <p:spTgt spid="11"/>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9" decel="100000"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2000" fill="hold"/>
                                        <p:tgtEl>
                                          <p:spTgt spid="24"/>
                                        </p:tgtEl>
                                        <p:attrNameLst>
                                          <p:attrName>ppt_x</p:attrName>
                                        </p:attrNameLst>
                                      </p:cBhvr>
                                      <p:tavLst>
                                        <p:tav tm="0">
                                          <p:val>
                                            <p:strVal val="0-#ppt_w/2"/>
                                          </p:val>
                                        </p:tav>
                                        <p:tav tm="100000">
                                          <p:val>
                                            <p:strVal val="#ppt_x"/>
                                          </p:val>
                                        </p:tav>
                                      </p:tavLst>
                                    </p:anim>
                                    <p:anim calcmode="lin" valueType="num">
                                      <p:cBhvr additive="base">
                                        <p:cTn id="27" dur="2000" fill="hold"/>
                                        <p:tgtEl>
                                          <p:spTgt spid="24"/>
                                        </p:tgtEl>
                                        <p:attrNameLst>
                                          <p:attrName>ppt_y</p:attrName>
                                        </p:attrNameLst>
                                      </p:cBhvr>
                                      <p:tavLst>
                                        <p:tav tm="0">
                                          <p:val>
                                            <p:strVal val="0-#ppt_h/2"/>
                                          </p:val>
                                        </p:tav>
                                        <p:tav tm="100000">
                                          <p:val>
                                            <p:strVal val="#ppt_y"/>
                                          </p:val>
                                        </p:tav>
                                      </p:tavLst>
                                    </p:anim>
                                  </p:childTnLst>
                                </p:cTn>
                              </p:par>
                              <p:par>
                                <p:cTn id="28" presetID="2" presetClass="entr" presetSubtype="3" decel="100000" fill="hold" nodeType="withEffect">
                                  <p:stCondLst>
                                    <p:cond delay="30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2000" fill="hold"/>
                                        <p:tgtEl>
                                          <p:spTgt spid="25"/>
                                        </p:tgtEl>
                                        <p:attrNameLst>
                                          <p:attrName>ppt_x</p:attrName>
                                        </p:attrNameLst>
                                      </p:cBhvr>
                                      <p:tavLst>
                                        <p:tav tm="0">
                                          <p:val>
                                            <p:strVal val="1+#ppt_w/2"/>
                                          </p:val>
                                        </p:tav>
                                        <p:tav tm="100000">
                                          <p:val>
                                            <p:strVal val="#ppt_x"/>
                                          </p:val>
                                        </p:tav>
                                      </p:tavLst>
                                    </p:anim>
                                    <p:anim calcmode="lin" valueType="num">
                                      <p:cBhvr additive="base">
                                        <p:cTn id="31" dur="20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grpId="0" nodeType="clickEffect">
                                  <p:stCondLst>
                                    <p:cond delay="0"/>
                                  </p:stCondLst>
                                  <p:iterate type="lt">
                                    <p:tmPct val="10000"/>
                                  </p:iterate>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23" presetClass="entr" presetSubtype="528" fill="hold" grpId="0" nodeType="clickEffect">
                                  <p:stCondLst>
                                    <p:cond delay="0"/>
                                  </p:stCondLst>
                                  <p:iterate type="lt">
                                    <p:tmPct val="5000"/>
                                  </p:iterate>
                                  <p:childTnLst>
                                    <p:set>
                                      <p:cBhvr>
                                        <p:cTn id="48" dur="1" fill="hold">
                                          <p:stCondLst>
                                            <p:cond delay="0"/>
                                          </p:stCondLst>
                                        </p:cTn>
                                        <p:tgtEl>
                                          <p:spTgt spid="36"/>
                                        </p:tgtEl>
                                        <p:attrNameLst>
                                          <p:attrName>style.visibility</p:attrName>
                                        </p:attrNameLst>
                                      </p:cBhvr>
                                      <p:to>
                                        <p:strVal val="visible"/>
                                      </p:to>
                                    </p:set>
                                    <p:anim to="" calcmode="lin" valueType="num">
                                      <p:cBhvr>
                                        <p:cTn id="49" dur="1000" fill="hold">
                                          <p:stCondLst>
                                            <p:cond delay="0"/>
                                          </p:stCondLst>
                                        </p:cTn>
                                        <p:tgtEl>
                                          <p:spTgt spid="36"/>
                                        </p:tgtEl>
                                        <p:attrNameLst>
                                          <p:attrName>ppt_x</p:attrName>
                                        </p:attrNameLst>
                                      </p:cBhvr>
                                      <p:tavLst>
                                        <p:tav tm="0" fmla="#ppt_x+(8/9)*(#ppt_x-(#ppt_x-#ppt_w/2))*((1.5-1.5*$)^2-(1.5-1.5*$)^3)">
                                          <p:val>
                                            <p:strVal val="0"/>
                                          </p:val>
                                        </p:tav>
                                        <p:tav tm="100000">
                                          <p:val>
                                            <p:strVal val="1"/>
                                          </p:val>
                                        </p:tav>
                                      </p:tavLst>
                                    </p:anim>
                                    <p:anim to="" calcmode="lin" valueType="num">
                                      <p:cBhvr>
                                        <p:cTn id="50" dur="1000" fill="hold">
                                          <p:stCondLst>
                                            <p:cond delay="0"/>
                                          </p:stCondLst>
                                        </p:cTn>
                                        <p:tgtEl>
                                          <p:spTgt spid="36"/>
                                        </p:tgtEl>
                                        <p:attrNameLst>
                                          <p:attrName>ppt_y</p:attrName>
                                        </p:attrNameLst>
                                      </p:cBhvr>
                                      <p:tavLst>
                                        <p:tav tm="0" fmla="#ppt_y+(8/9)*(#ppt_y-(#ppt_y+#ppt_h/2))*((1.5-1.5*$)^2-(1.5-1.5*$)^3)">
                                          <p:val>
                                            <p:strVal val="0"/>
                                          </p:val>
                                        </p:tav>
                                        <p:tav tm="100000">
                                          <p:val>
                                            <p:strVal val="1"/>
                                          </p:val>
                                        </p:tav>
                                      </p:tavLst>
                                    </p:anim>
                                    <p:anim to="" calcmode="lin" valueType="num">
                                      <p:cBhvr>
                                        <p:cTn id="51" dur="1000" fill="hold">
                                          <p:stCondLst>
                                            <p:cond delay="0"/>
                                          </p:stCondLst>
                                        </p:cTn>
                                        <p:tgtEl>
                                          <p:spTgt spid="36"/>
                                        </p:tgtEl>
                                        <p:attrNameLst>
                                          <p:attrName>ppt_w</p:attrName>
                                        </p:attrNameLst>
                                      </p:cBhvr>
                                      <p:tavLst>
                                        <p:tav tm="0" fmla="#ppt_w+(8/9)*(#ppt_w-0)*((1.5-1.5*$)^2-(1.5-1.5*$)^3)">
                                          <p:val>
                                            <p:strVal val="0"/>
                                          </p:val>
                                        </p:tav>
                                        <p:tav tm="100000">
                                          <p:val>
                                            <p:strVal val="1"/>
                                          </p:val>
                                        </p:tav>
                                      </p:tavLst>
                                    </p:anim>
                                    <p:anim to="" calcmode="lin" valueType="num">
                                      <p:cBhvr>
                                        <p:cTn id="52" dur="1000" fill="hold">
                                          <p:stCondLst>
                                            <p:cond delay="0"/>
                                          </p:stCondLst>
                                        </p:cTn>
                                        <p:tgtEl>
                                          <p:spTgt spid="36"/>
                                        </p:tgtEl>
                                        <p:attrNameLst>
                                          <p:attrName>ppt_h</p:attrName>
                                        </p:attrNameLst>
                                      </p:cBhvr>
                                      <p:tavLst>
                                        <p:tav tm="0" fmla="#ppt_h+(8/9)*(#ppt_h-0)*((1.5-1.5*$)^2-(1.5-1.5*$)^3)">
                                          <p:val>
                                            <p:strVal val="0"/>
                                          </p:val>
                                        </p:tav>
                                        <p:tav tm="100000">
                                          <p:val>
                                            <p:strVal val="1"/>
                                          </p:val>
                                        </p:tav>
                                      </p:tavLst>
                                    </p:anim>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37"/>
                                        </p:tgtEl>
                                        <p:attrNameLst>
                                          <p:attrName>style.visibility</p:attrName>
                                        </p:attrNameLst>
                                      </p:cBhvr>
                                      <p:to>
                                        <p:strVal val="visible"/>
                                      </p:to>
                                    </p:set>
                                    <p:anim calcmode="lin" valueType="num">
                                      <p:cBhvr>
                                        <p:cTn id="57" dur="500" fill="hold"/>
                                        <p:tgtEl>
                                          <p:spTgt spid="37"/>
                                        </p:tgtEl>
                                        <p:attrNameLst>
                                          <p:attrName>ppt_w</p:attrName>
                                        </p:attrNameLst>
                                      </p:cBhvr>
                                      <p:tavLst>
                                        <p:tav tm="0">
                                          <p:val>
                                            <p:fltVal val="0"/>
                                          </p:val>
                                        </p:tav>
                                        <p:tav tm="100000">
                                          <p:val>
                                            <p:strVal val="#ppt_w"/>
                                          </p:val>
                                        </p:tav>
                                      </p:tavLst>
                                    </p:anim>
                                    <p:anim calcmode="lin" valueType="num">
                                      <p:cBhvr>
                                        <p:cTn id="58" dur="500" fill="hold"/>
                                        <p:tgtEl>
                                          <p:spTgt spid="37"/>
                                        </p:tgtEl>
                                        <p:attrNameLst>
                                          <p:attrName>ppt_h</p:attrName>
                                        </p:attrNameLst>
                                      </p:cBhvr>
                                      <p:tavLst>
                                        <p:tav tm="0">
                                          <p:val>
                                            <p:fltVal val="0"/>
                                          </p:val>
                                        </p:tav>
                                        <p:tav tm="100000">
                                          <p:val>
                                            <p:strVal val="#ppt_h"/>
                                          </p:val>
                                        </p:tav>
                                      </p:tavLst>
                                    </p:anim>
                                    <p:animEffect transition="in" filter="fade">
                                      <p:cBhvr>
                                        <p:cTn id="59" dur="500"/>
                                        <p:tgtEl>
                                          <p:spTgt spid="37"/>
                                        </p:tgtEl>
                                      </p:cBhvr>
                                    </p:animEffect>
                                  </p:childTnLst>
                                </p:cTn>
                              </p:par>
                            </p:childTnLst>
                          </p:cTn>
                        </p:par>
                      </p:childTnLst>
                    </p:cTn>
                  </p:par>
                  <p:par>
                    <p:cTn id="60" fill="hold">
                      <p:stCondLst>
                        <p:cond delay="indefinite"/>
                      </p:stCondLst>
                      <p:childTnLst>
                        <p:par>
                          <p:cTn id="61" fill="hold">
                            <p:stCondLst>
                              <p:cond delay="0"/>
                            </p:stCondLst>
                            <p:childTnLst>
                              <p:par>
                                <p:cTn id="62" presetID="23" presetClass="entr" presetSubtype="528" fill="hold" grpId="0" nodeType="clickEffect">
                                  <p:stCondLst>
                                    <p:cond delay="0"/>
                                  </p:stCondLst>
                                  <p:iterate type="lt">
                                    <p:tmPct val="5000"/>
                                  </p:iterate>
                                  <p:childTnLst>
                                    <p:set>
                                      <p:cBhvr>
                                        <p:cTn id="63" dur="1" fill="hold">
                                          <p:stCondLst>
                                            <p:cond delay="0"/>
                                          </p:stCondLst>
                                        </p:cTn>
                                        <p:tgtEl>
                                          <p:spTgt spid="40"/>
                                        </p:tgtEl>
                                        <p:attrNameLst>
                                          <p:attrName>style.visibility</p:attrName>
                                        </p:attrNameLst>
                                      </p:cBhvr>
                                      <p:to>
                                        <p:strVal val="visible"/>
                                      </p:to>
                                    </p:set>
                                    <p:anim to="" calcmode="lin" valueType="num">
                                      <p:cBhvr>
                                        <p:cTn id="64" dur="1000" fill="hold">
                                          <p:stCondLst>
                                            <p:cond delay="0"/>
                                          </p:stCondLst>
                                        </p:cTn>
                                        <p:tgtEl>
                                          <p:spTgt spid="40"/>
                                        </p:tgtEl>
                                        <p:attrNameLst>
                                          <p:attrName>ppt_x</p:attrName>
                                        </p:attrNameLst>
                                      </p:cBhvr>
                                      <p:tavLst>
                                        <p:tav tm="0" fmla="#ppt_x+(8/9)*(#ppt_x-(#ppt_x-#ppt_w/2))*((1.5-1.5*$)^2-(1.5-1.5*$)^3)">
                                          <p:val>
                                            <p:strVal val="0"/>
                                          </p:val>
                                        </p:tav>
                                        <p:tav tm="100000">
                                          <p:val>
                                            <p:strVal val="1"/>
                                          </p:val>
                                        </p:tav>
                                      </p:tavLst>
                                    </p:anim>
                                    <p:anim to="" calcmode="lin" valueType="num">
                                      <p:cBhvr>
                                        <p:cTn id="65" dur="1000" fill="hold">
                                          <p:stCondLst>
                                            <p:cond delay="0"/>
                                          </p:stCondLst>
                                        </p:cTn>
                                        <p:tgtEl>
                                          <p:spTgt spid="40"/>
                                        </p:tgtEl>
                                        <p:attrNameLst>
                                          <p:attrName>ppt_y</p:attrName>
                                        </p:attrNameLst>
                                      </p:cBhvr>
                                      <p:tavLst>
                                        <p:tav tm="0" fmla="#ppt_y+(8/9)*(#ppt_y-(#ppt_y+#ppt_h/2))*((1.5-1.5*$)^2-(1.5-1.5*$)^3)">
                                          <p:val>
                                            <p:strVal val="0"/>
                                          </p:val>
                                        </p:tav>
                                        <p:tav tm="100000">
                                          <p:val>
                                            <p:strVal val="1"/>
                                          </p:val>
                                        </p:tav>
                                      </p:tavLst>
                                    </p:anim>
                                    <p:anim to="" calcmode="lin" valueType="num">
                                      <p:cBhvr>
                                        <p:cTn id="66" dur="1000" fill="hold">
                                          <p:stCondLst>
                                            <p:cond delay="0"/>
                                          </p:stCondLst>
                                        </p:cTn>
                                        <p:tgtEl>
                                          <p:spTgt spid="40"/>
                                        </p:tgtEl>
                                        <p:attrNameLst>
                                          <p:attrName>ppt_w</p:attrName>
                                        </p:attrNameLst>
                                      </p:cBhvr>
                                      <p:tavLst>
                                        <p:tav tm="0" fmla="#ppt_w+(8/9)*(#ppt_w-0)*((1.5-1.5*$)^2-(1.5-1.5*$)^3)">
                                          <p:val>
                                            <p:strVal val="0"/>
                                          </p:val>
                                        </p:tav>
                                        <p:tav tm="100000">
                                          <p:val>
                                            <p:strVal val="1"/>
                                          </p:val>
                                        </p:tav>
                                      </p:tavLst>
                                    </p:anim>
                                    <p:anim to="" calcmode="lin" valueType="num">
                                      <p:cBhvr>
                                        <p:cTn id="67" dur="1000" fill="hold">
                                          <p:stCondLst>
                                            <p:cond delay="0"/>
                                          </p:stCondLst>
                                        </p:cTn>
                                        <p:tgtEl>
                                          <p:spTgt spid="40"/>
                                        </p:tgtEl>
                                        <p:attrNameLst>
                                          <p:attrName>ppt_h</p:attrName>
                                        </p:attrNameLst>
                                      </p:cBhvr>
                                      <p:tavLst>
                                        <p:tav tm="0" fmla="#ppt_h+(8/9)*(#ppt_h-0)*((1.5-1.5*$)^2-(1.5-1.5*$)^3)">
                                          <p:val>
                                            <p:strVal val="0"/>
                                          </p:val>
                                        </p:tav>
                                        <p:tav tm="100000">
                                          <p:val>
                                            <p:strVal val="1"/>
                                          </p:val>
                                        </p:tav>
                                      </p:tavLst>
                                    </p:anim>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41"/>
                                        </p:tgtEl>
                                        <p:attrNameLst>
                                          <p:attrName>style.visibility</p:attrName>
                                        </p:attrNameLst>
                                      </p:cBhvr>
                                      <p:to>
                                        <p:strVal val="visible"/>
                                      </p:to>
                                    </p:set>
                                    <p:anim calcmode="lin" valueType="num">
                                      <p:cBhvr>
                                        <p:cTn id="72" dur="500" fill="hold"/>
                                        <p:tgtEl>
                                          <p:spTgt spid="41"/>
                                        </p:tgtEl>
                                        <p:attrNameLst>
                                          <p:attrName>ppt_w</p:attrName>
                                        </p:attrNameLst>
                                      </p:cBhvr>
                                      <p:tavLst>
                                        <p:tav tm="0">
                                          <p:val>
                                            <p:fltVal val="0"/>
                                          </p:val>
                                        </p:tav>
                                        <p:tav tm="100000">
                                          <p:val>
                                            <p:strVal val="#ppt_w"/>
                                          </p:val>
                                        </p:tav>
                                      </p:tavLst>
                                    </p:anim>
                                    <p:anim calcmode="lin" valueType="num">
                                      <p:cBhvr>
                                        <p:cTn id="73" dur="500" fill="hold"/>
                                        <p:tgtEl>
                                          <p:spTgt spid="41"/>
                                        </p:tgtEl>
                                        <p:attrNameLst>
                                          <p:attrName>ppt_h</p:attrName>
                                        </p:attrNameLst>
                                      </p:cBhvr>
                                      <p:tavLst>
                                        <p:tav tm="0">
                                          <p:val>
                                            <p:fltVal val="0"/>
                                          </p:val>
                                        </p:tav>
                                        <p:tav tm="100000">
                                          <p:val>
                                            <p:strVal val="#ppt_h"/>
                                          </p:val>
                                        </p:tav>
                                      </p:tavLst>
                                    </p:anim>
                                    <p:animEffect transition="in" filter="fade">
                                      <p:cBhvr>
                                        <p:cTn id="74" dur="500"/>
                                        <p:tgtEl>
                                          <p:spTgt spid="41"/>
                                        </p:tgtEl>
                                      </p:cBhvr>
                                    </p:animEffect>
                                  </p:childTnLst>
                                </p:cTn>
                              </p:par>
                            </p:childTnLst>
                          </p:cTn>
                        </p:par>
                      </p:childTnLst>
                    </p:cTn>
                  </p:par>
                  <p:par>
                    <p:cTn id="75" fill="hold">
                      <p:stCondLst>
                        <p:cond delay="indefinite"/>
                      </p:stCondLst>
                      <p:childTnLst>
                        <p:par>
                          <p:cTn id="76" fill="hold">
                            <p:stCondLst>
                              <p:cond delay="0"/>
                            </p:stCondLst>
                            <p:childTnLst>
                              <p:par>
                                <p:cTn id="77" presetID="23" presetClass="entr" presetSubtype="528" fill="hold" grpId="0" nodeType="clickEffect">
                                  <p:stCondLst>
                                    <p:cond delay="0"/>
                                  </p:stCondLst>
                                  <p:iterate type="lt">
                                    <p:tmPct val="5000"/>
                                  </p:iterate>
                                  <p:childTnLst>
                                    <p:set>
                                      <p:cBhvr>
                                        <p:cTn id="78" dur="1" fill="hold">
                                          <p:stCondLst>
                                            <p:cond delay="0"/>
                                          </p:stCondLst>
                                        </p:cTn>
                                        <p:tgtEl>
                                          <p:spTgt spid="44"/>
                                        </p:tgtEl>
                                        <p:attrNameLst>
                                          <p:attrName>style.visibility</p:attrName>
                                        </p:attrNameLst>
                                      </p:cBhvr>
                                      <p:to>
                                        <p:strVal val="visible"/>
                                      </p:to>
                                    </p:set>
                                    <p:anim to="" calcmode="lin" valueType="num">
                                      <p:cBhvr>
                                        <p:cTn id="79" dur="1000" fill="hold">
                                          <p:stCondLst>
                                            <p:cond delay="0"/>
                                          </p:stCondLst>
                                        </p:cTn>
                                        <p:tgtEl>
                                          <p:spTgt spid="44"/>
                                        </p:tgtEl>
                                        <p:attrNameLst>
                                          <p:attrName>ppt_x</p:attrName>
                                        </p:attrNameLst>
                                      </p:cBhvr>
                                      <p:tavLst>
                                        <p:tav tm="0" fmla="#ppt_x+(8/9)*(#ppt_x-(#ppt_x-#ppt_w/2))*((1.5-1.5*$)^2-(1.5-1.5*$)^3)">
                                          <p:val>
                                            <p:strVal val="0"/>
                                          </p:val>
                                        </p:tav>
                                        <p:tav tm="100000">
                                          <p:val>
                                            <p:strVal val="1"/>
                                          </p:val>
                                        </p:tav>
                                      </p:tavLst>
                                    </p:anim>
                                    <p:anim to="" calcmode="lin" valueType="num">
                                      <p:cBhvr>
                                        <p:cTn id="80" dur="1000" fill="hold">
                                          <p:stCondLst>
                                            <p:cond delay="0"/>
                                          </p:stCondLst>
                                        </p:cTn>
                                        <p:tgtEl>
                                          <p:spTgt spid="44"/>
                                        </p:tgtEl>
                                        <p:attrNameLst>
                                          <p:attrName>ppt_y</p:attrName>
                                        </p:attrNameLst>
                                      </p:cBhvr>
                                      <p:tavLst>
                                        <p:tav tm="0" fmla="#ppt_y+(8/9)*(#ppt_y-(#ppt_y+#ppt_h/2))*((1.5-1.5*$)^2-(1.5-1.5*$)^3)">
                                          <p:val>
                                            <p:strVal val="0"/>
                                          </p:val>
                                        </p:tav>
                                        <p:tav tm="100000">
                                          <p:val>
                                            <p:strVal val="1"/>
                                          </p:val>
                                        </p:tav>
                                      </p:tavLst>
                                    </p:anim>
                                    <p:anim to="" calcmode="lin" valueType="num">
                                      <p:cBhvr>
                                        <p:cTn id="81" dur="1000" fill="hold">
                                          <p:stCondLst>
                                            <p:cond delay="0"/>
                                          </p:stCondLst>
                                        </p:cTn>
                                        <p:tgtEl>
                                          <p:spTgt spid="44"/>
                                        </p:tgtEl>
                                        <p:attrNameLst>
                                          <p:attrName>ppt_w</p:attrName>
                                        </p:attrNameLst>
                                      </p:cBhvr>
                                      <p:tavLst>
                                        <p:tav tm="0" fmla="#ppt_w+(8/9)*(#ppt_w-0)*((1.5-1.5*$)^2-(1.5-1.5*$)^3)">
                                          <p:val>
                                            <p:strVal val="0"/>
                                          </p:val>
                                        </p:tav>
                                        <p:tav tm="100000">
                                          <p:val>
                                            <p:strVal val="1"/>
                                          </p:val>
                                        </p:tav>
                                      </p:tavLst>
                                    </p:anim>
                                    <p:anim to="" calcmode="lin" valueType="num">
                                      <p:cBhvr>
                                        <p:cTn id="82" dur="1000" fill="hold">
                                          <p:stCondLst>
                                            <p:cond delay="0"/>
                                          </p:stCondLst>
                                        </p:cTn>
                                        <p:tgtEl>
                                          <p:spTgt spid="44"/>
                                        </p:tgtEl>
                                        <p:attrNameLst>
                                          <p:attrName>ppt_h</p:attrName>
                                        </p:attrNameLst>
                                      </p:cBhvr>
                                      <p:tavLst>
                                        <p:tav tm="0" fmla="#ppt_h+(8/9)*(#ppt_h-0)*((1.5-1.5*$)^2-(1.5-1.5*$)^3)">
                                          <p:val>
                                            <p:strVal val="0"/>
                                          </p:val>
                                        </p:tav>
                                        <p:tav tm="100000">
                                          <p:val>
                                            <p:strVal val="1"/>
                                          </p:val>
                                        </p:tav>
                                      </p:tavLst>
                                    </p:anim>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nodeType="click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500" fill="hold"/>
                                        <p:tgtEl>
                                          <p:spTgt spid="45"/>
                                        </p:tgtEl>
                                        <p:attrNameLst>
                                          <p:attrName>ppt_w</p:attrName>
                                        </p:attrNameLst>
                                      </p:cBhvr>
                                      <p:tavLst>
                                        <p:tav tm="0">
                                          <p:val>
                                            <p:fltVal val="0"/>
                                          </p:val>
                                        </p:tav>
                                        <p:tav tm="100000">
                                          <p:val>
                                            <p:strVal val="#ppt_w"/>
                                          </p:val>
                                        </p:tav>
                                      </p:tavLst>
                                    </p:anim>
                                    <p:anim calcmode="lin" valueType="num">
                                      <p:cBhvr>
                                        <p:cTn id="88" dur="500" fill="hold"/>
                                        <p:tgtEl>
                                          <p:spTgt spid="45"/>
                                        </p:tgtEl>
                                        <p:attrNameLst>
                                          <p:attrName>ppt_h</p:attrName>
                                        </p:attrNameLst>
                                      </p:cBhvr>
                                      <p:tavLst>
                                        <p:tav tm="0">
                                          <p:val>
                                            <p:fltVal val="0"/>
                                          </p:val>
                                        </p:tav>
                                        <p:tav tm="100000">
                                          <p:val>
                                            <p:strVal val="#ppt_h"/>
                                          </p:val>
                                        </p:tav>
                                      </p:tavLst>
                                    </p:anim>
                                    <p:animEffect transition="in" filter="fade">
                                      <p:cBhvr>
                                        <p:cTn id="89" dur="500"/>
                                        <p:tgtEl>
                                          <p:spTgt spid="45"/>
                                        </p:tgtEl>
                                      </p:cBhvr>
                                    </p:animEffect>
                                  </p:childTnLst>
                                </p:cTn>
                              </p:par>
                            </p:childTnLst>
                          </p:cTn>
                        </p:par>
                      </p:childTnLst>
                    </p:cTn>
                  </p:par>
                  <p:par>
                    <p:cTn id="90" fill="hold">
                      <p:stCondLst>
                        <p:cond delay="indefinite"/>
                      </p:stCondLst>
                      <p:childTnLst>
                        <p:par>
                          <p:cTn id="91" fill="hold">
                            <p:stCondLst>
                              <p:cond delay="0"/>
                            </p:stCondLst>
                            <p:childTnLst>
                              <p:par>
                                <p:cTn id="92" presetID="23" presetClass="entr" presetSubtype="528" fill="hold" grpId="0" nodeType="clickEffect">
                                  <p:stCondLst>
                                    <p:cond delay="0"/>
                                  </p:stCondLst>
                                  <p:iterate type="lt">
                                    <p:tmPct val="5000"/>
                                  </p:iterate>
                                  <p:childTnLst>
                                    <p:set>
                                      <p:cBhvr>
                                        <p:cTn id="93" dur="1" fill="hold">
                                          <p:stCondLst>
                                            <p:cond delay="0"/>
                                          </p:stCondLst>
                                        </p:cTn>
                                        <p:tgtEl>
                                          <p:spTgt spid="48"/>
                                        </p:tgtEl>
                                        <p:attrNameLst>
                                          <p:attrName>style.visibility</p:attrName>
                                        </p:attrNameLst>
                                      </p:cBhvr>
                                      <p:to>
                                        <p:strVal val="visible"/>
                                      </p:to>
                                    </p:set>
                                    <p:anim to="" calcmode="lin" valueType="num">
                                      <p:cBhvr>
                                        <p:cTn id="94" dur="1000" fill="hold">
                                          <p:stCondLst>
                                            <p:cond delay="0"/>
                                          </p:stCondLst>
                                        </p:cTn>
                                        <p:tgtEl>
                                          <p:spTgt spid="48"/>
                                        </p:tgtEl>
                                        <p:attrNameLst>
                                          <p:attrName>ppt_x</p:attrName>
                                        </p:attrNameLst>
                                      </p:cBhvr>
                                      <p:tavLst>
                                        <p:tav tm="0" fmla="#ppt_x+(8/9)*(#ppt_x-(#ppt_x-#ppt_w/2))*((1.5-1.5*$)^2-(1.5-1.5*$)^3)">
                                          <p:val>
                                            <p:strVal val="0"/>
                                          </p:val>
                                        </p:tav>
                                        <p:tav tm="100000">
                                          <p:val>
                                            <p:strVal val="1"/>
                                          </p:val>
                                        </p:tav>
                                      </p:tavLst>
                                    </p:anim>
                                    <p:anim to="" calcmode="lin" valueType="num">
                                      <p:cBhvr>
                                        <p:cTn id="95" dur="1000" fill="hold">
                                          <p:stCondLst>
                                            <p:cond delay="0"/>
                                          </p:stCondLst>
                                        </p:cTn>
                                        <p:tgtEl>
                                          <p:spTgt spid="48"/>
                                        </p:tgtEl>
                                        <p:attrNameLst>
                                          <p:attrName>ppt_y</p:attrName>
                                        </p:attrNameLst>
                                      </p:cBhvr>
                                      <p:tavLst>
                                        <p:tav tm="0" fmla="#ppt_y+(8/9)*(#ppt_y-(#ppt_y+#ppt_h/2))*((1.5-1.5*$)^2-(1.5-1.5*$)^3)">
                                          <p:val>
                                            <p:strVal val="0"/>
                                          </p:val>
                                        </p:tav>
                                        <p:tav tm="100000">
                                          <p:val>
                                            <p:strVal val="1"/>
                                          </p:val>
                                        </p:tav>
                                      </p:tavLst>
                                    </p:anim>
                                    <p:anim to="" calcmode="lin" valueType="num">
                                      <p:cBhvr>
                                        <p:cTn id="96" dur="1000" fill="hold">
                                          <p:stCondLst>
                                            <p:cond delay="0"/>
                                          </p:stCondLst>
                                        </p:cTn>
                                        <p:tgtEl>
                                          <p:spTgt spid="48"/>
                                        </p:tgtEl>
                                        <p:attrNameLst>
                                          <p:attrName>ppt_w</p:attrName>
                                        </p:attrNameLst>
                                      </p:cBhvr>
                                      <p:tavLst>
                                        <p:tav tm="0" fmla="#ppt_w+(8/9)*(#ppt_w-0)*((1.5-1.5*$)^2-(1.5-1.5*$)^3)">
                                          <p:val>
                                            <p:strVal val="0"/>
                                          </p:val>
                                        </p:tav>
                                        <p:tav tm="100000">
                                          <p:val>
                                            <p:strVal val="1"/>
                                          </p:val>
                                        </p:tav>
                                      </p:tavLst>
                                    </p:anim>
                                    <p:anim to="" calcmode="lin" valueType="num">
                                      <p:cBhvr>
                                        <p:cTn id="97" dur="1000" fill="hold">
                                          <p:stCondLst>
                                            <p:cond delay="0"/>
                                          </p:stCondLst>
                                        </p:cTn>
                                        <p:tgtEl>
                                          <p:spTgt spid="48"/>
                                        </p:tgtEl>
                                        <p:attrNameLst>
                                          <p:attrName>ppt_h</p:attrName>
                                        </p:attrNameLst>
                                      </p:cBhvr>
                                      <p:tavLst>
                                        <p:tav tm="0" fmla="#ppt_h+(8/9)*(#ppt_h-0)*((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6" grpId="0"/>
      <p:bldP spid="40" grpId="0"/>
      <p:bldP spid="44" grpId="0"/>
      <p:bldP spid="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55D9FCC-A130-42C1-893A-57A1FBBA432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0017" y="3295564"/>
            <a:ext cx="4260850" cy="3583484"/>
          </a:xfrm>
          <a:prstGeom prst="rect">
            <a:avLst/>
          </a:prstGeom>
        </p:spPr>
      </p:pic>
      <p:grpSp>
        <p:nvGrpSpPr>
          <p:cNvPr id="12" name="组合 11">
            <a:extLst>
              <a:ext uri="{FF2B5EF4-FFF2-40B4-BE49-F238E27FC236}">
                <a16:creationId xmlns:a16="http://schemas.microsoft.com/office/drawing/2014/main" id="{5721FC75-7CC3-4EF9-883E-52078F6854BC}"/>
              </a:ext>
            </a:extLst>
          </p:cNvPr>
          <p:cNvGrpSpPr/>
          <p:nvPr/>
        </p:nvGrpSpPr>
        <p:grpSpPr>
          <a:xfrm>
            <a:off x="87362" y="28834"/>
            <a:ext cx="874304" cy="786472"/>
            <a:chOff x="6818812" y="2162158"/>
            <a:chExt cx="1038497" cy="934170"/>
          </a:xfrm>
        </p:grpSpPr>
        <p:pic>
          <p:nvPicPr>
            <p:cNvPr id="13" name="图片 12">
              <a:extLst>
                <a:ext uri="{FF2B5EF4-FFF2-40B4-BE49-F238E27FC236}">
                  <a16:creationId xmlns:a16="http://schemas.microsoft.com/office/drawing/2014/main" id="{7902552C-657F-4F90-81F3-82CB63A4229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18812" y="2162158"/>
              <a:ext cx="986245" cy="934170"/>
            </a:xfrm>
            <a:prstGeom prst="rect">
              <a:avLst/>
            </a:prstGeom>
          </p:spPr>
        </p:pic>
        <p:sp>
          <p:nvSpPr>
            <p:cNvPr id="14" name="文本框 13">
              <a:extLst>
                <a:ext uri="{FF2B5EF4-FFF2-40B4-BE49-F238E27FC236}">
                  <a16:creationId xmlns:a16="http://schemas.microsoft.com/office/drawing/2014/main" id="{7B38970B-1E38-4095-B780-1D3CA3D13200}"/>
                </a:ext>
              </a:extLst>
            </p:cNvPr>
            <p:cNvSpPr txBox="1"/>
            <p:nvPr/>
          </p:nvSpPr>
          <p:spPr>
            <a:xfrm>
              <a:off x="6871064" y="2258412"/>
              <a:ext cx="986245" cy="731115"/>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vi-VN" altLang="zh-CN" sz="3200" dirty="0">
                  <a:ln w="38100">
                    <a:noFill/>
                  </a:ln>
                  <a:solidFill>
                    <a:srgbClr val="3E830E"/>
                  </a:solidFill>
                  <a:effectLst>
                    <a:outerShdw blurRad="50800" dist="38100" dir="2700000" algn="tl" rotWithShape="0">
                      <a:schemeClr val="accent6">
                        <a:lumMod val="50000"/>
                        <a:alpha val="40000"/>
                      </a:schemeClr>
                    </a:outerShdw>
                  </a:effectLst>
                  <a:latin typeface="Times New Roman" panose="02020603050405020304" pitchFamily="18" charset="0"/>
                  <a:ea typeface="+mn-ea"/>
                  <a:cs typeface="Times New Roman" panose="02020603050405020304" pitchFamily="18" charset="0"/>
                  <a:sym typeface="+mn-lt"/>
                </a:rPr>
                <a:t>I</a:t>
              </a:r>
              <a:endParaRPr lang="zh-CN" altLang="en-US" sz="3200" dirty="0">
                <a:ln w="38100">
                  <a:noFill/>
                </a:ln>
                <a:solidFill>
                  <a:srgbClr val="3E830E"/>
                </a:solidFill>
                <a:effectLst>
                  <a:outerShdw blurRad="50800" dist="38100" dir="2700000" algn="tl" rotWithShape="0">
                    <a:schemeClr val="accent6">
                      <a:lumMod val="50000"/>
                      <a:alpha val="40000"/>
                    </a:schemeClr>
                  </a:outerShdw>
                </a:effectLst>
                <a:latin typeface="Times New Roman" panose="02020603050405020304" pitchFamily="18" charset="0"/>
                <a:ea typeface="+mn-ea"/>
                <a:cs typeface="Times New Roman" panose="02020603050405020304" pitchFamily="18" charset="0"/>
                <a:sym typeface="+mn-lt"/>
              </a:endParaRPr>
            </a:p>
          </p:txBody>
        </p:sp>
      </p:grpSp>
      <p:sp>
        <p:nvSpPr>
          <p:cNvPr id="15" name="文本框 14">
            <a:extLst>
              <a:ext uri="{FF2B5EF4-FFF2-40B4-BE49-F238E27FC236}">
                <a16:creationId xmlns:a16="http://schemas.microsoft.com/office/drawing/2014/main" id="{CD6BF381-A719-4384-851C-0BF5DEF477F8}"/>
              </a:ext>
            </a:extLst>
          </p:cNvPr>
          <p:cNvSpPr txBox="1"/>
          <p:nvPr/>
        </p:nvSpPr>
        <p:spPr>
          <a:xfrm>
            <a:off x="916017" y="0"/>
            <a:ext cx="6273756" cy="615521"/>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pPr algn="l"/>
            <a:r>
              <a:rPr lang="vi-VN" altLang="zh-CN" sz="3200" dirty="0">
                <a:ln w="38100">
                  <a:noFill/>
                </a:ln>
                <a:solidFill>
                  <a:srgbClr val="3E830E"/>
                </a:solidFill>
                <a:effectLst/>
                <a:latin typeface="Times New Roman" panose="02020603050405020304" pitchFamily="18" charset="0"/>
                <a:cs typeface="Times New Roman" panose="02020603050405020304" pitchFamily="18" charset="0"/>
                <a:sym typeface="+mn-lt"/>
              </a:rPr>
              <a:t>Một số lưu ý</a:t>
            </a:r>
            <a:endParaRPr lang="zh-CN" altLang="en-US" sz="3200" dirty="0">
              <a:ln w="38100">
                <a:noFill/>
              </a:ln>
              <a:solidFill>
                <a:srgbClr val="3E830E"/>
              </a:solidFill>
              <a:effectLst/>
              <a:latin typeface="Times New Roman" panose="02020603050405020304" pitchFamily="18" charset="0"/>
              <a:cs typeface="Times New Roman" panose="02020603050405020304" pitchFamily="18" charset="0"/>
              <a:sym typeface="+mn-lt"/>
            </a:endParaRPr>
          </a:p>
        </p:txBody>
      </p:sp>
      <p:pic>
        <p:nvPicPr>
          <p:cNvPr id="17" name="图片 16">
            <a:extLst>
              <a:ext uri="{FF2B5EF4-FFF2-40B4-BE49-F238E27FC236}">
                <a16:creationId xmlns:a16="http://schemas.microsoft.com/office/drawing/2014/main" id="{789CA887-C328-4EF8-BD37-F5F28B4E8A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9987915" y="0"/>
            <a:ext cx="2204085" cy="1661218"/>
          </a:xfrm>
          <a:prstGeom prst="rect">
            <a:avLst/>
          </a:prstGeom>
        </p:spPr>
      </p:pic>
      <p:pic>
        <p:nvPicPr>
          <p:cNvPr id="18" name="Picture 159" descr="10004015438746072987">
            <a:extLst>
              <a:ext uri="{FF2B5EF4-FFF2-40B4-BE49-F238E27FC236}">
                <a16:creationId xmlns:a16="http://schemas.microsoft.com/office/drawing/2014/main" id="{BF922957-16F4-43A1-B67B-543DCB7C74CC}"/>
              </a:ext>
            </a:extLst>
          </p:cNvPr>
          <p:cNvPicPr>
            <a:picLocks noChangeAspect="1" noChangeArrowheads="1" noCrop="1"/>
          </p:cNvPicPr>
          <p:nvPr/>
        </p:nvPicPr>
        <p:blipFill>
          <a:blip r:embed="rId5">
            <a:extLst>
              <a:ext uri="{28A0092B-C50C-407E-A947-70E740481C1C}">
                <a14:useLocalDpi xmlns:a14="http://schemas.microsoft.com/office/drawing/2010/main"/>
              </a:ext>
            </a:extLst>
          </a:blip>
          <a:srcRect/>
          <a:stretch>
            <a:fillRect/>
          </a:stretch>
        </p:blipFill>
        <p:spPr bwMode="auto">
          <a:xfrm flipH="1">
            <a:off x="1230913" y="2933180"/>
            <a:ext cx="1322916" cy="1322916"/>
          </a:xfrm>
          <a:prstGeom prst="rect">
            <a:avLst/>
          </a:prstGeom>
          <a:noFill/>
          <a:extLst>
            <a:ext uri="{909E8E84-426E-40DD-AFC4-6F175D3DCCD1}">
              <a14:hiddenFill xmlns:a14="http://schemas.microsoft.com/office/drawing/2010/main">
                <a:solidFill>
                  <a:srgbClr val="FFFFFF"/>
                </a:solidFill>
              </a14:hiddenFill>
            </a:ext>
          </a:extLst>
        </p:spPr>
      </p:pic>
      <p:pic>
        <p:nvPicPr>
          <p:cNvPr id="20" name="图片 19">
            <a:extLst>
              <a:ext uri="{FF2B5EF4-FFF2-40B4-BE49-F238E27FC236}">
                <a16:creationId xmlns:a16="http://schemas.microsoft.com/office/drawing/2014/main" id="{40086C32-CAED-4DA6-B93E-39E4AF2795C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7351329">
            <a:off x="718516" y="495784"/>
            <a:ext cx="1267211" cy="1023816"/>
          </a:xfrm>
          <a:prstGeom prst="rect">
            <a:avLst/>
          </a:prstGeom>
        </p:spPr>
      </p:pic>
      <p:pic>
        <p:nvPicPr>
          <p:cNvPr id="21" name="图片 20">
            <a:extLst>
              <a:ext uri="{FF2B5EF4-FFF2-40B4-BE49-F238E27FC236}">
                <a16:creationId xmlns:a16="http://schemas.microsoft.com/office/drawing/2014/main" id="{048BC2F3-5F51-4262-AABB-2938C473AE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7351329">
            <a:off x="2204101" y="1960406"/>
            <a:ext cx="1267211" cy="1023816"/>
          </a:xfrm>
          <a:prstGeom prst="rect">
            <a:avLst/>
          </a:prstGeom>
        </p:spPr>
      </p:pic>
      <p:sp>
        <p:nvSpPr>
          <p:cNvPr id="23" name="TextBox 40">
            <a:extLst>
              <a:ext uri="{FF2B5EF4-FFF2-40B4-BE49-F238E27FC236}">
                <a16:creationId xmlns:a16="http://schemas.microsoft.com/office/drawing/2014/main" id="{3898AD8D-64AC-4273-9F13-6F851B57E876}"/>
              </a:ext>
            </a:extLst>
          </p:cNvPr>
          <p:cNvSpPr txBox="1"/>
          <p:nvPr/>
        </p:nvSpPr>
        <p:spPr>
          <a:xfrm>
            <a:off x="1892371" y="523181"/>
            <a:ext cx="9254597" cy="1514261"/>
          </a:xfrm>
          <a:prstGeom prst="rect">
            <a:avLst/>
          </a:prstGeom>
          <a:noFill/>
        </p:spPr>
        <p:txBody>
          <a:bodyPr wrap="square" rtlCol="0">
            <a:spAutoFit/>
          </a:bodyPr>
          <a:lstStyle/>
          <a:p>
            <a:pPr>
              <a:lnSpc>
                <a:spcPct val="130000"/>
              </a:lnSpc>
            </a:pPr>
            <a:r>
              <a:rPr lang="vi-VN" sz="2800" b="1" dirty="0">
                <a:solidFill>
                  <a:srgbClr val="FF0000"/>
                </a:solidFill>
                <a:latin typeface="Times New Roman" panose="02020603050405020304" pitchFamily="18" charset="0"/>
                <a:cs typeface="Times New Roman" panose="02020603050405020304" pitchFamily="18" charset="0"/>
              </a:rPr>
              <a:t>Về đặc điểm thể loại: </a:t>
            </a:r>
          </a:p>
          <a:p>
            <a:pPr marL="285750" indent="-285750" algn="just">
              <a:buFontTx/>
              <a:buChar char="-"/>
            </a:pPr>
            <a:r>
              <a:rPr lang="en-US" sz="2800" dirty="0" err="1">
                <a:latin typeface="Times New Roman" panose="02020603050405020304" pitchFamily="18" charset="0"/>
                <a:cs typeface="Times New Roman" panose="02020603050405020304" pitchFamily="18" charset="0"/>
              </a:rPr>
              <a:t>Đảm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a:p>
            <a:pPr marL="285750" indent="-285750">
              <a:buFontTx/>
              <a:buChar char="-"/>
            </a:pPr>
            <a:r>
              <a:rPr lang="en-US" sz="2800" dirty="0" err="1">
                <a:latin typeface="Times New Roman" panose="02020603050405020304" pitchFamily="18" charset="0"/>
                <a:cs typeface="Times New Roman" panose="02020603050405020304" pitchFamily="18" charset="0"/>
              </a:rPr>
              <a:t>Đặt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a:t>
            </a:r>
          </a:p>
        </p:txBody>
      </p:sp>
      <p:sp>
        <p:nvSpPr>
          <p:cNvPr id="29" name="TextBox 40">
            <a:extLst>
              <a:ext uri="{FF2B5EF4-FFF2-40B4-BE49-F238E27FC236}">
                <a16:creationId xmlns:a16="http://schemas.microsoft.com/office/drawing/2014/main" id="{5BE2EBCE-AF4F-4C72-9028-12B4BFC84A0B}"/>
              </a:ext>
            </a:extLst>
          </p:cNvPr>
          <p:cNvSpPr txBox="1"/>
          <p:nvPr/>
        </p:nvSpPr>
        <p:spPr>
          <a:xfrm>
            <a:off x="3275816" y="2096748"/>
            <a:ext cx="8402773" cy="1156727"/>
          </a:xfrm>
          <a:prstGeom prst="rect">
            <a:avLst/>
          </a:prstGeom>
          <a:noFill/>
        </p:spPr>
        <p:txBody>
          <a:bodyPr wrap="square" rtlCol="0">
            <a:spAutoFit/>
          </a:bodyPr>
          <a:lstStyle/>
          <a:p>
            <a:pPr algn="just">
              <a:lnSpc>
                <a:spcPct val="130000"/>
              </a:lnSpc>
            </a:pPr>
            <a:r>
              <a:rPr lang="vi-VN" sz="2800" b="1" dirty="0">
                <a:solidFill>
                  <a:srgbClr val="FF0000"/>
                </a:solidFill>
                <a:latin typeface="Times New Roman" panose="02020603050405020304" pitchFamily="18" charset="0"/>
                <a:cs typeface="Times New Roman" panose="02020603050405020304" pitchFamily="18" charset="0"/>
              </a:rPr>
              <a:t>Về nội dung: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một sự vật, hiện tượng trong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a:t>
            </a:r>
            <a:endParaRPr lang="zh-CN" altLang="en-US" sz="2800" dirty="0">
              <a:solidFill>
                <a:schemeClr val="bg1">
                  <a:lumMod val="50000"/>
                </a:schemeClr>
              </a:solidFill>
              <a:latin typeface="Times New Roman" panose="02020603050405020304" pitchFamily="18" charset="0"/>
              <a:cs typeface="Times New Roman" panose="02020603050405020304" pitchFamily="18" charset="0"/>
              <a:sym typeface="+mn-lt"/>
            </a:endParaRPr>
          </a:p>
        </p:txBody>
      </p:sp>
      <p:pic>
        <p:nvPicPr>
          <p:cNvPr id="6" name="图片 20">
            <a:extLst>
              <a:ext uri="{FF2B5EF4-FFF2-40B4-BE49-F238E27FC236}">
                <a16:creationId xmlns:a16="http://schemas.microsoft.com/office/drawing/2014/main" id="{402CDAD0-44BA-636D-611D-68C4EAD89F3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7351329">
            <a:off x="3178577" y="3439961"/>
            <a:ext cx="1267211" cy="897835"/>
          </a:xfrm>
          <a:prstGeom prst="rect">
            <a:avLst/>
          </a:prstGeom>
        </p:spPr>
      </p:pic>
      <p:sp>
        <p:nvSpPr>
          <p:cNvPr id="7" name="TextBox 40">
            <a:extLst>
              <a:ext uri="{FF2B5EF4-FFF2-40B4-BE49-F238E27FC236}">
                <a16:creationId xmlns:a16="http://schemas.microsoft.com/office/drawing/2014/main" id="{1443ECA5-79FA-0932-46AF-79152F8D515A}"/>
              </a:ext>
            </a:extLst>
          </p:cNvPr>
          <p:cNvSpPr txBox="1"/>
          <p:nvPr/>
        </p:nvSpPr>
        <p:spPr>
          <a:xfrm>
            <a:off x="4309782" y="3429000"/>
            <a:ext cx="7368807" cy="3108543"/>
          </a:xfrm>
          <a:prstGeom prst="rect">
            <a:avLst/>
          </a:prstGeom>
          <a:noFill/>
        </p:spPr>
        <p:txBody>
          <a:bodyPr wrap="square" rtlCol="0">
            <a:spAutoFit/>
          </a:bodyPr>
          <a:lstStyle/>
          <a:p>
            <a:pPr algn="just"/>
            <a:r>
              <a:rPr lang="vi-VN" sz="2800" b="1" dirty="0">
                <a:solidFill>
                  <a:srgbClr val="FF0000"/>
                </a:solidFill>
                <a:latin typeface="Times New Roman" panose="02020603050405020304" pitchFamily="18" charset="0"/>
                <a:cs typeface="Times New Roman" panose="02020603050405020304" pitchFamily="18" charset="0"/>
              </a:rPr>
              <a:t>Về nghệ thuật: </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nhịp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a:t>
            </a:r>
            <a:endParaRPr lang="zh-CN" altLang="en-US" sz="2800" dirty="0">
              <a:solidFill>
                <a:schemeClr val="bg1">
                  <a:lumMod val="50000"/>
                </a:schemeClr>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793250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3" presetClass="entr" presetSubtype="528" fill="hold" grpId="0" nodeType="afterEffect">
                                  <p:stCondLst>
                                    <p:cond delay="0"/>
                                  </p:stCondLst>
                                  <p:iterate type="lt">
                                    <p:tmPct val="5000"/>
                                  </p:iterate>
                                  <p:childTnLst>
                                    <p:set>
                                      <p:cBhvr>
                                        <p:cTn id="12" dur="1" fill="hold">
                                          <p:stCondLst>
                                            <p:cond delay="0"/>
                                          </p:stCondLst>
                                        </p:cTn>
                                        <p:tgtEl>
                                          <p:spTgt spid="15"/>
                                        </p:tgtEl>
                                        <p:attrNameLst>
                                          <p:attrName>style.visibility</p:attrName>
                                        </p:attrNameLst>
                                      </p:cBhvr>
                                      <p:to>
                                        <p:strVal val="visible"/>
                                      </p:to>
                                    </p:set>
                                    <p:anim to="" calcmode="lin" valueType="num">
                                      <p:cBhvr>
                                        <p:cTn id="13" dur="1000" fill="hold">
                                          <p:stCondLst>
                                            <p:cond delay="0"/>
                                          </p:stCondLst>
                                        </p:cTn>
                                        <p:tgtEl>
                                          <p:spTgt spid="15"/>
                                        </p:tgtEl>
                                        <p:attrNameLst>
                                          <p:attrName>ppt_x</p:attrName>
                                        </p:attrNameLst>
                                      </p:cBhvr>
                                      <p:tavLst>
                                        <p:tav tm="0" fmla="#ppt_x+(8/9)*(#ppt_x-(#ppt_x-#ppt_w/2))*((1.5-1.5*$)^2-(1.5-1.5*$)^3)">
                                          <p:val>
                                            <p:strVal val="0"/>
                                          </p:val>
                                        </p:tav>
                                        <p:tav tm="100000">
                                          <p:val>
                                            <p:strVal val="1"/>
                                          </p:val>
                                        </p:tav>
                                      </p:tavLst>
                                    </p:anim>
                                    <p:anim to="" calcmode="lin" valueType="num">
                                      <p:cBhvr>
                                        <p:cTn id="14" dur="1000" fill="hold">
                                          <p:stCondLst>
                                            <p:cond delay="0"/>
                                          </p:stCondLst>
                                        </p:cTn>
                                        <p:tgtEl>
                                          <p:spTgt spid="15"/>
                                        </p:tgtEl>
                                        <p:attrNameLst>
                                          <p:attrName>ppt_y</p:attrName>
                                        </p:attrNameLst>
                                      </p:cBhvr>
                                      <p:tavLst>
                                        <p:tav tm="0" fmla="#ppt_y+(8/9)*(#ppt_y-(#ppt_y+#ppt_h/2))*((1.5-1.5*$)^2-(1.5-1.5*$)^3)">
                                          <p:val>
                                            <p:strVal val="0"/>
                                          </p:val>
                                        </p:tav>
                                        <p:tav tm="100000">
                                          <p:val>
                                            <p:strVal val="1"/>
                                          </p:val>
                                        </p:tav>
                                      </p:tavLst>
                                    </p:anim>
                                    <p:anim to="" calcmode="lin" valueType="num">
                                      <p:cBhvr>
                                        <p:cTn id="15" dur="1000" fill="hold">
                                          <p:stCondLst>
                                            <p:cond delay="0"/>
                                          </p:stCondLst>
                                        </p:cTn>
                                        <p:tgtEl>
                                          <p:spTgt spid="15"/>
                                        </p:tgtEl>
                                        <p:attrNameLst>
                                          <p:attrName>ppt_w</p:attrName>
                                        </p:attrNameLst>
                                      </p:cBhvr>
                                      <p:tavLst>
                                        <p:tav tm="0" fmla="#ppt_w+(8/9)*(#ppt_w-0)*((1.5-1.5*$)^2-(1.5-1.5*$)^3)">
                                          <p:val>
                                            <p:strVal val="0"/>
                                          </p:val>
                                        </p:tav>
                                        <p:tav tm="100000">
                                          <p:val>
                                            <p:strVal val="1"/>
                                          </p:val>
                                        </p:tav>
                                      </p:tavLst>
                                    </p:anim>
                                    <p:anim to="" calcmode="lin" valueType="num">
                                      <p:cBhvr>
                                        <p:cTn id="16" dur="1000" fill="hold">
                                          <p:stCondLst>
                                            <p:cond delay="0"/>
                                          </p:stCondLst>
                                        </p:cTn>
                                        <p:tgtEl>
                                          <p:spTgt spid="15"/>
                                        </p:tgtEl>
                                        <p:attrNameLst>
                                          <p:attrName>ppt_h</p:attrName>
                                        </p:attrNameLst>
                                      </p:cBhvr>
                                      <p:tavLst>
                                        <p:tav tm="0" fmla="#ppt_h+(8/9)*(#ppt_h-0)*((1.5-1.5*$)^2-(1.5-1.5*$)^3)">
                                          <p:val>
                                            <p:strVal val="0"/>
                                          </p:val>
                                        </p:tav>
                                        <p:tav tm="100000">
                                          <p:val>
                                            <p:strVal val="1"/>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750" fill="hold"/>
                                        <p:tgtEl>
                                          <p:spTgt spid="20"/>
                                        </p:tgtEl>
                                        <p:attrNameLst>
                                          <p:attrName>ppt_w</p:attrName>
                                        </p:attrNameLst>
                                      </p:cBhvr>
                                      <p:tavLst>
                                        <p:tav tm="0">
                                          <p:val>
                                            <p:fltVal val="0"/>
                                          </p:val>
                                        </p:tav>
                                        <p:tav tm="100000">
                                          <p:val>
                                            <p:strVal val="#ppt_w"/>
                                          </p:val>
                                        </p:tav>
                                      </p:tavLst>
                                    </p:anim>
                                    <p:anim calcmode="lin" valueType="num">
                                      <p:cBhvr>
                                        <p:cTn id="32" dur="750" fill="hold"/>
                                        <p:tgtEl>
                                          <p:spTgt spid="20"/>
                                        </p:tgtEl>
                                        <p:attrNameLst>
                                          <p:attrName>ppt_h</p:attrName>
                                        </p:attrNameLst>
                                      </p:cBhvr>
                                      <p:tavLst>
                                        <p:tav tm="0">
                                          <p:val>
                                            <p:fltVal val="0"/>
                                          </p:val>
                                        </p:tav>
                                        <p:tav tm="100000">
                                          <p:val>
                                            <p:strVal val="#ppt_h"/>
                                          </p:val>
                                        </p:tav>
                                      </p:tavLst>
                                    </p:anim>
                                    <p:animEffect transition="in" filter="fade">
                                      <p:cBhvr>
                                        <p:cTn id="33" dur="750"/>
                                        <p:tgtEl>
                                          <p:spTgt spid="20"/>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randombar(horizontal)">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750" fill="hold"/>
                                        <p:tgtEl>
                                          <p:spTgt spid="21"/>
                                        </p:tgtEl>
                                        <p:attrNameLst>
                                          <p:attrName>ppt_w</p:attrName>
                                        </p:attrNameLst>
                                      </p:cBhvr>
                                      <p:tavLst>
                                        <p:tav tm="0">
                                          <p:val>
                                            <p:fltVal val="0"/>
                                          </p:val>
                                        </p:tav>
                                        <p:tav tm="100000">
                                          <p:val>
                                            <p:strVal val="#ppt_w"/>
                                          </p:val>
                                        </p:tav>
                                      </p:tavLst>
                                    </p:anim>
                                    <p:anim calcmode="lin" valueType="num">
                                      <p:cBhvr>
                                        <p:cTn id="42" dur="750" fill="hold"/>
                                        <p:tgtEl>
                                          <p:spTgt spid="21"/>
                                        </p:tgtEl>
                                        <p:attrNameLst>
                                          <p:attrName>ppt_h</p:attrName>
                                        </p:attrNameLst>
                                      </p:cBhvr>
                                      <p:tavLst>
                                        <p:tav tm="0">
                                          <p:val>
                                            <p:fltVal val="0"/>
                                          </p:val>
                                        </p:tav>
                                        <p:tav tm="100000">
                                          <p:val>
                                            <p:strVal val="#ppt_h"/>
                                          </p:val>
                                        </p:tav>
                                      </p:tavLst>
                                    </p:anim>
                                    <p:animEffect transition="in" filter="fade">
                                      <p:cBhvr>
                                        <p:cTn id="43" dur="750"/>
                                        <p:tgtEl>
                                          <p:spTgt spid="21"/>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randombar(horizontal)">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750" fill="hold"/>
                                        <p:tgtEl>
                                          <p:spTgt spid="6"/>
                                        </p:tgtEl>
                                        <p:attrNameLst>
                                          <p:attrName>ppt_w</p:attrName>
                                        </p:attrNameLst>
                                      </p:cBhvr>
                                      <p:tavLst>
                                        <p:tav tm="0">
                                          <p:val>
                                            <p:fltVal val="0"/>
                                          </p:val>
                                        </p:tav>
                                        <p:tav tm="100000">
                                          <p:val>
                                            <p:strVal val="#ppt_w"/>
                                          </p:val>
                                        </p:tav>
                                      </p:tavLst>
                                    </p:anim>
                                    <p:anim calcmode="lin" valueType="num">
                                      <p:cBhvr>
                                        <p:cTn id="52" dur="750" fill="hold"/>
                                        <p:tgtEl>
                                          <p:spTgt spid="6"/>
                                        </p:tgtEl>
                                        <p:attrNameLst>
                                          <p:attrName>ppt_h</p:attrName>
                                        </p:attrNameLst>
                                      </p:cBhvr>
                                      <p:tavLst>
                                        <p:tav tm="0">
                                          <p:val>
                                            <p:fltVal val="0"/>
                                          </p:val>
                                        </p:tav>
                                        <p:tav tm="100000">
                                          <p:val>
                                            <p:strVal val="#ppt_h"/>
                                          </p:val>
                                        </p:tav>
                                      </p:tavLst>
                                    </p:anim>
                                    <p:animEffect transition="in" filter="fade">
                                      <p:cBhvr>
                                        <p:cTn id="53" dur="750"/>
                                        <p:tgtEl>
                                          <p:spTgt spid="6"/>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randombar(horizontal)">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3" grpId="0"/>
      <p:bldP spid="29"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a:extLst>
              <a:ext uri="{FF2B5EF4-FFF2-40B4-BE49-F238E27FC236}">
                <a16:creationId xmlns:a16="http://schemas.microsoft.com/office/drawing/2014/main" id="{25FFD5CE-B45B-45E3-A261-0DE2F26852A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376777"/>
            <a:ext cx="7543801" cy="4316640"/>
          </a:xfrm>
          <a:prstGeom prst="rect">
            <a:avLst/>
          </a:prstGeom>
        </p:spPr>
      </p:pic>
      <p:pic>
        <p:nvPicPr>
          <p:cNvPr id="34" name="图片 33">
            <a:extLst>
              <a:ext uri="{FF2B5EF4-FFF2-40B4-BE49-F238E27FC236}">
                <a16:creationId xmlns:a16="http://schemas.microsoft.com/office/drawing/2014/main" id="{85237BD7-4051-4635-9843-F09952B3FC2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303520"/>
            <a:ext cx="12192000" cy="1554480"/>
          </a:xfrm>
          <a:prstGeom prst="rect">
            <a:avLst/>
          </a:prstGeom>
        </p:spPr>
      </p:pic>
      <p:grpSp>
        <p:nvGrpSpPr>
          <p:cNvPr id="12" name="组合 11">
            <a:extLst>
              <a:ext uri="{FF2B5EF4-FFF2-40B4-BE49-F238E27FC236}">
                <a16:creationId xmlns:a16="http://schemas.microsoft.com/office/drawing/2014/main" id="{5721FC75-7CC3-4EF9-883E-52078F6854BC}"/>
              </a:ext>
            </a:extLst>
          </p:cNvPr>
          <p:cNvGrpSpPr/>
          <p:nvPr/>
        </p:nvGrpSpPr>
        <p:grpSpPr>
          <a:xfrm>
            <a:off x="720095" y="581218"/>
            <a:ext cx="874304" cy="786472"/>
            <a:chOff x="6818812" y="2162158"/>
            <a:chExt cx="1038497" cy="934170"/>
          </a:xfrm>
        </p:grpSpPr>
        <p:pic>
          <p:nvPicPr>
            <p:cNvPr id="13" name="图片 12">
              <a:extLst>
                <a:ext uri="{FF2B5EF4-FFF2-40B4-BE49-F238E27FC236}">
                  <a16:creationId xmlns:a16="http://schemas.microsoft.com/office/drawing/2014/main" id="{7902552C-657F-4F90-81F3-82CB63A4229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18812" y="2162158"/>
              <a:ext cx="986245" cy="934170"/>
            </a:xfrm>
            <a:prstGeom prst="rect">
              <a:avLst/>
            </a:prstGeom>
          </p:spPr>
        </p:pic>
        <p:sp>
          <p:nvSpPr>
            <p:cNvPr id="14" name="文本框 13">
              <a:extLst>
                <a:ext uri="{FF2B5EF4-FFF2-40B4-BE49-F238E27FC236}">
                  <a16:creationId xmlns:a16="http://schemas.microsoft.com/office/drawing/2014/main" id="{7B38970B-1E38-4095-B780-1D3CA3D13200}"/>
                </a:ext>
              </a:extLst>
            </p:cNvPr>
            <p:cNvSpPr txBox="1"/>
            <p:nvPr/>
          </p:nvSpPr>
          <p:spPr>
            <a:xfrm>
              <a:off x="6871064" y="2258412"/>
              <a:ext cx="986245" cy="731115"/>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vi-VN" altLang="zh-CN" sz="3200" dirty="0">
                  <a:ln w="38100">
                    <a:noFill/>
                  </a:ln>
                  <a:solidFill>
                    <a:srgbClr val="3E830E"/>
                  </a:solidFill>
                  <a:effectLst>
                    <a:outerShdw blurRad="50800" dist="38100" dir="2700000" algn="tl" rotWithShape="0">
                      <a:schemeClr val="accent6">
                        <a:lumMod val="50000"/>
                        <a:alpha val="40000"/>
                      </a:schemeClr>
                    </a:outerShdw>
                  </a:effectLst>
                  <a:latin typeface="Times New Roman" panose="02020603050405020304" pitchFamily="18" charset="0"/>
                  <a:ea typeface="+mn-ea"/>
                  <a:cs typeface="Times New Roman" panose="02020603050405020304" pitchFamily="18" charset="0"/>
                  <a:sym typeface="+mn-lt"/>
                </a:rPr>
                <a:t>II</a:t>
              </a:r>
              <a:endParaRPr lang="zh-CN" altLang="en-US" sz="3200" dirty="0">
                <a:ln w="38100">
                  <a:noFill/>
                </a:ln>
                <a:solidFill>
                  <a:srgbClr val="3E830E"/>
                </a:solidFill>
                <a:effectLst>
                  <a:outerShdw blurRad="50800" dist="38100" dir="2700000" algn="tl" rotWithShape="0">
                    <a:schemeClr val="accent6">
                      <a:lumMod val="50000"/>
                      <a:alpha val="40000"/>
                    </a:schemeClr>
                  </a:outerShdw>
                </a:effectLst>
                <a:latin typeface="Times New Roman" panose="02020603050405020304" pitchFamily="18" charset="0"/>
                <a:ea typeface="+mn-ea"/>
                <a:cs typeface="Times New Roman" panose="02020603050405020304" pitchFamily="18" charset="0"/>
                <a:sym typeface="+mn-lt"/>
              </a:endParaRPr>
            </a:p>
          </p:txBody>
        </p:sp>
      </p:grpSp>
      <p:sp>
        <p:nvSpPr>
          <p:cNvPr id="15" name="文本框 14">
            <a:extLst>
              <a:ext uri="{FF2B5EF4-FFF2-40B4-BE49-F238E27FC236}">
                <a16:creationId xmlns:a16="http://schemas.microsoft.com/office/drawing/2014/main" id="{CD6BF381-A719-4384-851C-0BF5DEF477F8}"/>
              </a:ext>
            </a:extLst>
          </p:cNvPr>
          <p:cNvSpPr txBox="1"/>
          <p:nvPr/>
        </p:nvSpPr>
        <p:spPr>
          <a:xfrm>
            <a:off x="1516751" y="653167"/>
            <a:ext cx="6889299" cy="553966"/>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pPr algn="l"/>
            <a:r>
              <a:rPr lang="vi-VN" altLang="zh-CN" sz="2800" dirty="0">
                <a:ln w="38100">
                  <a:noFill/>
                </a:ln>
                <a:solidFill>
                  <a:srgbClr val="3E830E"/>
                </a:solidFill>
                <a:effectLst/>
                <a:latin typeface="Times New Roman" panose="02020603050405020304" pitchFamily="18" charset="0"/>
                <a:ea typeface="+mn-ea"/>
                <a:cs typeface="Times New Roman" panose="02020603050405020304" pitchFamily="18" charset="0"/>
                <a:sym typeface="+mn-lt"/>
              </a:rPr>
              <a:t>Hướng dẫn phân tích kiểu văn bản</a:t>
            </a:r>
            <a:endParaRPr lang="zh-CN" altLang="en-US" sz="2800" dirty="0">
              <a:ln w="38100">
                <a:noFill/>
              </a:ln>
              <a:solidFill>
                <a:srgbClr val="3E830E"/>
              </a:solidFill>
              <a:effectLst/>
              <a:latin typeface="Times New Roman" panose="02020603050405020304" pitchFamily="18" charset="0"/>
              <a:ea typeface="+mn-ea"/>
              <a:cs typeface="Times New Roman" panose="02020603050405020304" pitchFamily="18" charset="0"/>
              <a:sym typeface="+mn-lt"/>
            </a:endParaRPr>
          </a:p>
        </p:txBody>
      </p:sp>
      <p:pic>
        <p:nvPicPr>
          <p:cNvPr id="16" name="图片 15">
            <a:extLst>
              <a:ext uri="{FF2B5EF4-FFF2-40B4-BE49-F238E27FC236}">
                <a16:creationId xmlns:a16="http://schemas.microsoft.com/office/drawing/2014/main" id="{68AFFE7B-7389-447A-A90E-08CB02B9D1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2" y="0"/>
            <a:ext cx="1516753" cy="1376777"/>
          </a:xfrm>
          <a:prstGeom prst="rect">
            <a:avLst/>
          </a:prstGeom>
        </p:spPr>
      </p:pic>
      <p:pic>
        <p:nvPicPr>
          <p:cNvPr id="17" name="图片 16">
            <a:extLst>
              <a:ext uri="{FF2B5EF4-FFF2-40B4-BE49-F238E27FC236}">
                <a16:creationId xmlns:a16="http://schemas.microsoft.com/office/drawing/2014/main" id="{789CA887-C328-4EF8-BD37-F5F28B4E8AF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9987915" y="0"/>
            <a:ext cx="2204085" cy="1661218"/>
          </a:xfrm>
          <a:prstGeom prst="rect">
            <a:avLst/>
          </a:prstGeom>
        </p:spPr>
      </p:pic>
      <p:sp>
        <p:nvSpPr>
          <p:cNvPr id="20" name="TextBox 40">
            <a:extLst>
              <a:ext uri="{FF2B5EF4-FFF2-40B4-BE49-F238E27FC236}">
                <a16:creationId xmlns:a16="http://schemas.microsoft.com/office/drawing/2014/main" id="{BD745BC0-ADF0-4550-8AD5-74904CFFB0EA}"/>
              </a:ext>
            </a:extLst>
          </p:cNvPr>
          <p:cNvSpPr txBox="1"/>
          <p:nvPr/>
        </p:nvSpPr>
        <p:spPr>
          <a:xfrm>
            <a:off x="418564" y="1349588"/>
            <a:ext cx="6889299" cy="4401205"/>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Thế giới năm qua</a:t>
            </a:r>
            <a:endParaRPr lang="en-US" sz="2800" dirty="0">
              <a:solidFill>
                <a:srgbClr val="FF0000"/>
              </a:solidFill>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qua bao tai </a:t>
            </a:r>
            <a:r>
              <a:rPr lang="en-US" sz="2800" dirty="0" err="1">
                <a:latin typeface="Times New Roman" panose="02020603050405020304" pitchFamily="18" charset="0"/>
                <a:cs typeface="Times New Roman" panose="02020603050405020304" pitchFamily="18" charset="0"/>
              </a:rPr>
              <a:t>ương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khủng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cs typeface="Times New Roman" panose="02020603050405020304" pitchFamily="18" charset="0"/>
              </a:rPr>
              <a:t> tai, </a:t>
            </a:r>
            <a:r>
              <a:rPr lang="en-US" sz="2800" dirty="0" err="1">
                <a:latin typeface="Times New Roman" panose="02020603050405020304" pitchFamily="18" charset="0"/>
                <a:cs typeface="Times New Roman" panose="02020603050405020304" pitchFamily="18" charset="0"/>
              </a:rPr>
              <a:t>dịch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bệnh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mãi</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Tang </a:t>
            </a:r>
            <a:r>
              <a:rPr lang="en-US" sz="2800" dirty="0" err="1">
                <a:latin typeface="Times New Roman" panose="02020603050405020304" pitchFamily="18" charset="0"/>
                <a:cs typeface="Times New Roman" panose="02020603050405020304" pitchFamily="18" charset="0"/>
              </a:rPr>
              <a:t>tóc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Tay </a:t>
            </a:r>
            <a:r>
              <a:rPr lang="en-US" sz="2800" dirty="0" err="1">
                <a:latin typeface="Times New Roman" panose="02020603050405020304" pitchFamily="18" charset="0"/>
                <a:cs typeface="Times New Roman" panose="02020603050405020304" pitchFamily="18" charset="0"/>
              </a:rPr>
              <a:t>nắm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mạnh</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Bao </a:t>
            </a:r>
            <a:r>
              <a:rPr lang="en-US" sz="2800" dirty="0" err="1">
                <a:latin typeface="Times New Roman" panose="02020603050405020304" pitchFamily="18" charset="0"/>
                <a:cs typeface="Times New Roman" panose="02020603050405020304" pitchFamily="18" charset="0"/>
              </a:rPr>
              <a:t>nhiêu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tan </a:t>
            </a:r>
            <a:r>
              <a:rPr lang="vi-VN" sz="2800" dirty="0">
                <a:latin typeface="Times New Roman" panose="02020603050405020304" pitchFamily="18" charset="0"/>
                <a:cs typeface="Times New Roman" panose="02020603050405020304" pitchFamily="18" charset="0"/>
              </a:rPr>
              <a:t>nhanh.</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Lương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Ngọc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Tuấn</a:t>
            </a:r>
            <a:r>
              <a:rPr lang="en-US" sz="2800" i="1" dirty="0">
                <a:latin typeface="Times New Roman" panose="02020603050405020304" pitchFamily="18" charset="0"/>
                <a:cs typeface="Times New Roman" panose="02020603050405020304" pitchFamily="18" charset="0"/>
              </a:rPr>
              <a:t>)</a:t>
            </a:r>
            <a:endParaRPr lang="zh-CN" altLang="en-US" sz="2800" i="1" dirty="0">
              <a:solidFill>
                <a:schemeClr val="bg1">
                  <a:lumMod val="50000"/>
                </a:schemeClr>
              </a:solidFill>
              <a:latin typeface="Times New Roman" panose="02020603050405020304" pitchFamily="18" charset="0"/>
              <a:cs typeface="Times New Roman" panose="02020603050405020304" pitchFamily="18" charset="0"/>
              <a:sym typeface="+mn-lt"/>
            </a:endParaRPr>
          </a:p>
        </p:txBody>
      </p:sp>
      <p:sp>
        <p:nvSpPr>
          <p:cNvPr id="3" name="Cloud Callout 2">
            <a:extLst>
              <a:ext uri="{FF2B5EF4-FFF2-40B4-BE49-F238E27FC236}">
                <a16:creationId xmlns:a16="http://schemas.microsoft.com/office/drawing/2014/main" id="{7BB4BFAC-56B9-7314-8C24-05485B38D8BF}"/>
              </a:ext>
            </a:extLst>
          </p:cNvPr>
          <p:cNvSpPr/>
          <p:nvPr/>
        </p:nvSpPr>
        <p:spPr>
          <a:xfrm>
            <a:off x="8186840" y="2343455"/>
            <a:ext cx="3013154" cy="2171089"/>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VN" dirty="0"/>
          </a:p>
        </p:txBody>
      </p:sp>
      <p:sp>
        <p:nvSpPr>
          <p:cNvPr id="5" name="TextBox 4">
            <a:extLst>
              <a:ext uri="{FF2B5EF4-FFF2-40B4-BE49-F238E27FC236}">
                <a16:creationId xmlns:a16="http://schemas.microsoft.com/office/drawing/2014/main" id="{D1C1DE9B-C06A-2F62-8A3C-7DE9352236C2}"/>
              </a:ext>
            </a:extLst>
          </p:cNvPr>
          <p:cNvSpPr txBox="1"/>
          <p:nvPr/>
        </p:nvSpPr>
        <p:spPr>
          <a:xfrm>
            <a:off x="8480674" y="2967334"/>
            <a:ext cx="2870490" cy="923330"/>
          </a:xfrm>
          <a:prstGeom prst="rect">
            <a:avLst/>
          </a:prstGeom>
          <a:noFill/>
        </p:spPr>
        <p:txBody>
          <a:bodyPr wrap="square">
            <a:spAutoFit/>
          </a:bodyPr>
          <a:lstStyle/>
          <a:p>
            <a:r>
              <a:rPr lang="en-US" dirty="0" err="1">
                <a:solidFill>
                  <a:schemeClr val="accent2">
                    <a:lumMod val="75000"/>
                  </a:schemeClr>
                </a:solidFill>
                <a:latin typeface="Times New Roman" panose="02020603050405020304" pitchFamily="18" charset="0"/>
                <a:ea typeface="Calibri" panose="020F0502020204030204" pitchFamily="34" charset="0"/>
              </a:rPr>
              <a:t>L</a:t>
            </a:r>
            <a:r>
              <a:rPr lang="en-US" sz="1800" dirty="0" err="1">
                <a:solidFill>
                  <a:schemeClr val="accent2">
                    <a:lumMod val="75000"/>
                  </a:schemeClr>
                </a:solidFill>
                <a:effectLst/>
                <a:latin typeface="Times New Roman" panose="02020603050405020304" pitchFamily="18" charset="0"/>
                <a:ea typeface="Calibri" panose="020F0502020204030204" pitchFamily="34" charset="0"/>
              </a:rPr>
              <a:t>ớp</a:t>
            </a:r>
            <a:r>
              <a:rPr lang="en-US" sz="1800" dirty="0">
                <a:solidFill>
                  <a:schemeClr val="accent2">
                    <a:lumMod val="75000"/>
                  </a:schemeClr>
                </a:solidFill>
                <a:effectLst/>
                <a:latin typeface="Times New Roman" panose="02020603050405020304" pitchFamily="18" charset="0"/>
                <a:ea typeface="Calibri" panose="020F0502020204030204" pitchFamily="34" charset="0"/>
              </a:rPr>
              <a:t> </a:t>
            </a:r>
            <a:r>
              <a:rPr lang="en-US" sz="1800" dirty="0" err="1">
                <a:solidFill>
                  <a:schemeClr val="accent2">
                    <a:lumMod val="75000"/>
                  </a:schemeClr>
                </a:solidFill>
                <a:effectLst/>
                <a:latin typeface="Times New Roman" panose="02020603050405020304" pitchFamily="18" charset="0"/>
                <a:ea typeface="Calibri" panose="020F0502020204030204" pitchFamily="34" charset="0"/>
              </a:rPr>
              <a:t>thảo</a:t>
            </a:r>
            <a:r>
              <a:rPr lang="en-US" sz="1800" dirty="0">
                <a:solidFill>
                  <a:schemeClr val="accent2">
                    <a:lumMod val="75000"/>
                  </a:schemeClr>
                </a:solidFill>
                <a:effectLst/>
                <a:latin typeface="Times New Roman" panose="02020603050405020304" pitchFamily="18" charset="0"/>
                <a:ea typeface="Calibri" panose="020F0502020204030204" pitchFamily="34" charset="0"/>
              </a:rPr>
              <a:t> </a:t>
            </a:r>
            <a:r>
              <a:rPr lang="en-US" sz="1800" dirty="0" err="1">
                <a:solidFill>
                  <a:schemeClr val="accent2">
                    <a:lumMod val="75000"/>
                  </a:schemeClr>
                </a:solidFill>
                <a:effectLst/>
                <a:latin typeface="Times New Roman" panose="02020603050405020304" pitchFamily="18" charset="0"/>
                <a:ea typeface="Calibri" panose="020F0502020204030204" pitchFamily="34" charset="0"/>
              </a:rPr>
              <a:t>luận</a:t>
            </a:r>
            <a:r>
              <a:rPr lang="en-US" sz="1800" dirty="0">
                <a:solidFill>
                  <a:schemeClr val="accent2">
                    <a:lumMod val="75000"/>
                  </a:schemeClr>
                </a:solidFill>
                <a:effectLst/>
                <a:latin typeface="Times New Roman" panose="02020603050405020304" pitchFamily="18" charset="0"/>
                <a:ea typeface="Calibri" panose="020F0502020204030204" pitchFamily="34" charset="0"/>
              </a:rPr>
              <a:t> </a:t>
            </a:r>
            <a:r>
              <a:rPr lang="en-US" sz="1800" dirty="0" err="1">
                <a:solidFill>
                  <a:schemeClr val="accent2">
                    <a:lumMod val="75000"/>
                  </a:schemeClr>
                </a:solidFill>
                <a:effectLst/>
                <a:latin typeface="Times New Roman" panose="02020603050405020304" pitchFamily="18" charset="0"/>
                <a:ea typeface="Calibri" panose="020F0502020204030204" pitchFamily="34" charset="0"/>
              </a:rPr>
              <a:t>nhóm</a:t>
            </a:r>
            <a:r>
              <a:rPr lang="en-US" sz="1800" dirty="0">
                <a:solidFill>
                  <a:schemeClr val="accent2">
                    <a:lumMod val="75000"/>
                  </a:schemeClr>
                </a:solidFill>
                <a:effectLst/>
                <a:latin typeface="Times New Roman" panose="02020603050405020304" pitchFamily="18" charset="0"/>
                <a:ea typeface="Calibri" panose="020F0502020204030204" pitchFamily="34" charset="0"/>
              </a:rPr>
              <a:t> </a:t>
            </a:r>
            <a:r>
              <a:rPr lang="en-US" sz="1800" dirty="0" err="1">
                <a:solidFill>
                  <a:schemeClr val="accent2">
                    <a:lumMod val="75000"/>
                  </a:schemeClr>
                </a:solidFill>
                <a:effectLst/>
                <a:latin typeface="Times New Roman" panose="02020603050405020304" pitchFamily="18" charset="0"/>
                <a:ea typeface="Calibri" panose="020F0502020204030204" pitchFamily="34" charset="0"/>
              </a:rPr>
              <a:t>và</a:t>
            </a:r>
            <a:r>
              <a:rPr lang="en-US" sz="1800" dirty="0">
                <a:solidFill>
                  <a:schemeClr val="accent2">
                    <a:lumMod val="75000"/>
                  </a:schemeClr>
                </a:solidFill>
                <a:effectLst/>
                <a:latin typeface="Times New Roman" panose="02020603050405020304" pitchFamily="18" charset="0"/>
                <a:ea typeface="Calibri" panose="020F0502020204030204" pitchFamily="34" charset="0"/>
              </a:rPr>
              <a:t> </a:t>
            </a:r>
            <a:r>
              <a:rPr lang="en-US" sz="1800" dirty="0" err="1">
                <a:solidFill>
                  <a:schemeClr val="accent2">
                    <a:lumMod val="75000"/>
                  </a:schemeClr>
                </a:solidFill>
                <a:effectLst/>
                <a:latin typeface="Times New Roman" panose="02020603050405020304" pitchFamily="18" charset="0"/>
                <a:ea typeface="Calibri" panose="020F0502020204030204" pitchFamily="34" charset="0"/>
              </a:rPr>
              <a:t>trả</a:t>
            </a:r>
            <a:r>
              <a:rPr lang="en-US" sz="1800" dirty="0">
                <a:solidFill>
                  <a:schemeClr val="accent2">
                    <a:lumMod val="75000"/>
                  </a:schemeClr>
                </a:solidFill>
                <a:effectLst/>
                <a:latin typeface="Times New Roman" panose="02020603050405020304" pitchFamily="18" charset="0"/>
                <a:ea typeface="Calibri" panose="020F0502020204030204" pitchFamily="34" charset="0"/>
              </a:rPr>
              <a:t> </a:t>
            </a:r>
            <a:r>
              <a:rPr lang="en-US" sz="1800" dirty="0" err="1">
                <a:solidFill>
                  <a:schemeClr val="accent2">
                    <a:lumMod val="75000"/>
                  </a:schemeClr>
                </a:solidFill>
                <a:effectLst/>
                <a:latin typeface="Times New Roman" panose="02020603050405020304" pitchFamily="18" charset="0"/>
                <a:ea typeface="Calibri" panose="020F0502020204030204" pitchFamily="34" charset="0"/>
              </a:rPr>
              <a:t>lời</a:t>
            </a:r>
            <a:r>
              <a:rPr lang="en-US" sz="1800" dirty="0">
                <a:solidFill>
                  <a:schemeClr val="accent2">
                    <a:lumMod val="75000"/>
                  </a:schemeClr>
                </a:solidFill>
                <a:effectLst/>
                <a:latin typeface="Times New Roman" panose="02020603050405020304" pitchFamily="18" charset="0"/>
                <a:ea typeface="Calibri" panose="020F0502020204030204" pitchFamily="34" charset="0"/>
              </a:rPr>
              <a:t> </a:t>
            </a:r>
            <a:r>
              <a:rPr lang="en-US" sz="1800" dirty="0" err="1">
                <a:solidFill>
                  <a:schemeClr val="accent2">
                    <a:lumMod val="75000"/>
                  </a:schemeClr>
                </a:solidFill>
                <a:effectLst/>
                <a:latin typeface="Times New Roman" panose="02020603050405020304" pitchFamily="18" charset="0"/>
                <a:ea typeface="Calibri" panose="020F0502020204030204" pitchFamily="34" charset="0"/>
              </a:rPr>
              <a:t>những</a:t>
            </a:r>
            <a:r>
              <a:rPr lang="en-US" sz="1800" dirty="0">
                <a:solidFill>
                  <a:schemeClr val="accent2">
                    <a:lumMod val="75000"/>
                  </a:schemeClr>
                </a:solidFill>
                <a:effectLst/>
                <a:latin typeface="Times New Roman" panose="02020603050405020304" pitchFamily="18" charset="0"/>
                <a:ea typeface="Calibri" panose="020F0502020204030204" pitchFamily="34" charset="0"/>
              </a:rPr>
              <a:t> </a:t>
            </a:r>
            <a:r>
              <a:rPr lang="en-US" sz="1800" dirty="0" err="1">
                <a:solidFill>
                  <a:schemeClr val="accent2">
                    <a:lumMod val="75000"/>
                  </a:schemeClr>
                </a:solidFill>
                <a:effectLst/>
                <a:latin typeface="Times New Roman" panose="02020603050405020304" pitchFamily="18" charset="0"/>
                <a:ea typeface="Calibri" panose="020F0502020204030204" pitchFamily="34" charset="0"/>
              </a:rPr>
              <a:t>câu</a:t>
            </a:r>
            <a:r>
              <a:rPr lang="en-US" sz="1800" dirty="0">
                <a:solidFill>
                  <a:schemeClr val="accent2">
                    <a:lumMod val="75000"/>
                  </a:schemeClr>
                </a:solidFill>
                <a:effectLst/>
                <a:latin typeface="Times New Roman" panose="02020603050405020304" pitchFamily="18" charset="0"/>
                <a:ea typeface="Calibri" panose="020F0502020204030204" pitchFamily="34" charset="0"/>
              </a:rPr>
              <a:t> </a:t>
            </a:r>
            <a:r>
              <a:rPr lang="en-US" sz="1800" dirty="0" err="1">
                <a:solidFill>
                  <a:schemeClr val="accent2">
                    <a:lumMod val="75000"/>
                  </a:schemeClr>
                </a:solidFill>
                <a:effectLst/>
                <a:latin typeface="Times New Roman" panose="02020603050405020304" pitchFamily="18" charset="0"/>
                <a:ea typeface="Calibri" panose="020F0502020204030204" pitchFamily="34" charset="0"/>
              </a:rPr>
              <a:t>hỏi</a:t>
            </a:r>
            <a:r>
              <a:rPr lang="en-US" sz="1800" dirty="0">
                <a:solidFill>
                  <a:schemeClr val="accent2">
                    <a:lumMod val="75000"/>
                  </a:schemeClr>
                </a:solidFill>
                <a:effectLst/>
                <a:latin typeface="Times New Roman" panose="02020603050405020304" pitchFamily="18" charset="0"/>
                <a:ea typeface="Calibri" panose="020F0502020204030204" pitchFamily="34" charset="0"/>
              </a:rPr>
              <a:t> </a:t>
            </a:r>
            <a:r>
              <a:rPr lang="en-US" sz="1800" dirty="0" err="1">
                <a:solidFill>
                  <a:schemeClr val="accent2">
                    <a:lumMod val="75000"/>
                  </a:schemeClr>
                </a:solidFill>
                <a:effectLst/>
                <a:latin typeface="Times New Roman" panose="02020603050405020304" pitchFamily="18" charset="0"/>
                <a:ea typeface="Calibri" panose="020F0502020204030204" pitchFamily="34" charset="0"/>
              </a:rPr>
              <a:t>trong</a:t>
            </a:r>
            <a:r>
              <a:rPr lang="en-US" sz="1800" dirty="0">
                <a:solidFill>
                  <a:schemeClr val="accent2">
                    <a:lumMod val="75000"/>
                  </a:schemeClr>
                </a:solidFill>
                <a:effectLst/>
                <a:latin typeface="Times New Roman" panose="02020603050405020304" pitchFamily="18" charset="0"/>
                <a:ea typeface="Calibri" panose="020F0502020204030204" pitchFamily="34" charset="0"/>
              </a:rPr>
              <a:t> </a:t>
            </a:r>
            <a:r>
              <a:rPr lang="en-US" sz="1800" dirty="0" err="1">
                <a:solidFill>
                  <a:schemeClr val="accent2">
                    <a:lumMod val="75000"/>
                  </a:schemeClr>
                </a:solidFill>
                <a:effectLst/>
                <a:latin typeface="Times New Roman" panose="02020603050405020304" pitchFamily="18" charset="0"/>
                <a:ea typeface="Calibri" panose="020F0502020204030204" pitchFamily="34" charset="0"/>
              </a:rPr>
              <a:t>phiếu</a:t>
            </a:r>
            <a:r>
              <a:rPr lang="en-US" sz="1800" dirty="0">
                <a:solidFill>
                  <a:schemeClr val="accent2">
                    <a:lumMod val="75000"/>
                  </a:schemeClr>
                </a:solidFill>
                <a:effectLst/>
                <a:latin typeface="Times New Roman" panose="02020603050405020304" pitchFamily="18" charset="0"/>
                <a:ea typeface="Calibri" panose="020F0502020204030204" pitchFamily="34" charset="0"/>
              </a:rPr>
              <a:t> </a:t>
            </a:r>
            <a:r>
              <a:rPr lang="en-US" sz="1800" dirty="0" err="1">
                <a:solidFill>
                  <a:schemeClr val="accent2">
                    <a:lumMod val="75000"/>
                  </a:schemeClr>
                </a:solidFill>
                <a:effectLst/>
                <a:latin typeface="Times New Roman" panose="02020603050405020304" pitchFamily="18" charset="0"/>
                <a:ea typeface="Calibri" panose="020F0502020204030204" pitchFamily="34" charset="0"/>
              </a:rPr>
              <a:t>học</a:t>
            </a:r>
            <a:r>
              <a:rPr lang="en-US" sz="1800" dirty="0">
                <a:solidFill>
                  <a:schemeClr val="accent2">
                    <a:lumMod val="75000"/>
                  </a:schemeClr>
                </a:solidFill>
                <a:effectLst/>
                <a:latin typeface="Times New Roman" panose="02020603050405020304" pitchFamily="18" charset="0"/>
                <a:ea typeface="Calibri" panose="020F0502020204030204" pitchFamily="34" charset="0"/>
              </a:rPr>
              <a:t> </a:t>
            </a:r>
            <a:r>
              <a:rPr lang="en-US" sz="1800" dirty="0" err="1">
                <a:solidFill>
                  <a:schemeClr val="accent2">
                    <a:lumMod val="75000"/>
                  </a:schemeClr>
                </a:solidFill>
                <a:effectLst/>
                <a:latin typeface="Times New Roman" panose="02020603050405020304" pitchFamily="18" charset="0"/>
                <a:ea typeface="Calibri" panose="020F0502020204030204" pitchFamily="34" charset="0"/>
              </a:rPr>
              <a:t>tập</a:t>
            </a:r>
            <a:r>
              <a:rPr lang="en-US" sz="1800" dirty="0">
                <a:solidFill>
                  <a:schemeClr val="accent2">
                    <a:lumMod val="75000"/>
                  </a:schemeClr>
                </a:solidFill>
                <a:effectLst/>
                <a:latin typeface="Times New Roman" panose="02020603050405020304" pitchFamily="18" charset="0"/>
                <a:ea typeface="Calibri" panose="020F0502020204030204" pitchFamily="34" charset="0"/>
              </a:rPr>
              <a:t> </a:t>
            </a:r>
            <a:r>
              <a:rPr lang="en-US" sz="1800" dirty="0" err="1">
                <a:solidFill>
                  <a:schemeClr val="accent2">
                    <a:lumMod val="75000"/>
                  </a:schemeClr>
                </a:solidFill>
                <a:effectLst/>
                <a:latin typeface="Times New Roman" panose="02020603050405020304" pitchFamily="18" charset="0"/>
                <a:ea typeface="Calibri" panose="020F0502020204030204" pitchFamily="34" charset="0"/>
              </a:rPr>
              <a:t>số</a:t>
            </a:r>
            <a:r>
              <a:rPr lang="en-US" sz="1800" dirty="0">
                <a:solidFill>
                  <a:schemeClr val="accent2">
                    <a:lumMod val="75000"/>
                  </a:schemeClr>
                </a:solidFill>
                <a:effectLst/>
                <a:latin typeface="Times New Roman" panose="02020603050405020304" pitchFamily="18" charset="0"/>
                <a:ea typeface="Calibri" panose="020F0502020204030204" pitchFamily="34" charset="0"/>
              </a:rPr>
              <a:t> 1</a:t>
            </a:r>
            <a:r>
              <a:rPr lang="en-VN" dirty="0">
                <a:solidFill>
                  <a:schemeClr val="accent2">
                    <a:lumMod val="75000"/>
                  </a:schemeClr>
                </a:solidFill>
                <a:effectLst/>
              </a:rPr>
              <a:t> </a:t>
            </a:r>
            <a:endParaRPr lang="en-VN" dirty="0">
              <a:solidFill>
                <a:schemeClr val="accent2">
                  <a:lumMod val="75000"/>
                </a:schemeClr>
              </a:solidFill>
            </a:endParaRPr>
          </a:p>
        </p:txBody>
      </p:sp>
      <p:pic>
        <p:nvPicPr>
          <p:cNvPr id="6" name="图片 9">
            <a:extLst>
              <a:ext uri="{FF2B5EF4-FFF2-40B4-BE49-F238E27FC236}">
                <a16:creationId xmlns:a16="http://schemas.microsoft.com/office/drawing/2014/main" id="{EE539F14-F89C-035B-C864-BF4F91319BF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0595" t="59471" r="6905"/>
          <a:stretch>
            <a:fillRect/>
          </a:stretch>
        </p:blipFill>
        <p:spPr>
          <a:xfrm>
            <a:off x="10716631" y="5230092"/>
            <a:ext cx="1593338" cy="1614414"/>
          </a:xfrm>
          <a:prstGeom prst="rect">
            <a:avLst/>
          </a:prstGeom>
        </p:spPr>
      </p:pic>
      <p:sp>
        <p:nvSpPr>
          <p:cNvPr id="2" name="Rectangle: Rounded Corners 1">
            <a:extLst>
              <a:ext uri="{FF2B5EF4-FFF2-40B4-BE49-F238E27FC236}">
                <a16:creationId xmlns:a16="http://schemas.microsoft.com/office/drawing/2014/main" id="{CEC0D69E-848C-9473-1D5D-40B99D240D95}"/>
              </a:ext>
            </a:extLst>
          </p:cNvPr>
          <p:cNvSpPr/>
          <p:nvPr/>
        </p:nvSpPr>
        <p:spPr>
          <a:xfrm>
            <a:off x="7224024" y="126461"/>
            <a:ext cx="4770180" cy="65078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342900" lvl="0" indent="-342900" algn="just">
              <a:lnSpc>
                <a:spcPct val="115000"/>
              </a:lnSpc>
              <a:spcAft>
                <a:spcPts val="800"/>
              </a:spcAft>
              <a:buFont typeface="+mj-lt"/>
              <a:buAutoNum type="arabicPeriod"/>
              <a:tabLst>
                <a:tab pos="457200" algn="l"/>
              </a:tabLst>
            </a:pPr>
            <a:r>
              <a:rPr lang="vi-VN" sz="1800" i="1" kern="100" dirty="0">
                <a:effectLst/>
                <a:latin typeface="Times New Roman" panose="02020603050405020304" pitchFamily="18" charset="0"/>
                <a:ea typeface="Calibri" panose="020F0502020204030204" pitchFamily="34" charset="0"/>
                <a:cs typeface="Times New Roman" panose="02020603050405020304" pitchFamily="18" charset="0"/>
              </a:rPr>
              <a:t>Bài thơ được viết theo thể thơ nào?</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arabicPeriod"/>
              <a:tabLst>
                <a:tab pos="457200" algn="l"/>
              </a:tabLst>
            </a:pPr>
            <a:r>
              <a:rPr lang="vi-VN" sz="1800" i="1" kern="100" dirty="0">
                <a:effectLst/>
                <a:latin typeface="Times New Roman" panose="02020603050405020304" pitchFamily="18" charset="0"/>
                <a:ea typeface="Calibri" panose="020F0502020204030204" pitchFamily="34" charset="0"/>
                <a:cs typeface="Times New Roman" panose="02020603050405020304" pitchFamily="18" charset="0"/>
              </a:rPr>
              <a:t>Để miêu tả được bức tranh sống động của thế giới trong một năm qua, tác giả đã dùng những hình ảnh và các biện pháp nghệ thuật nào?</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arabicPeriod"/>
              <a:tabLst>
                <a:tab pos="457200" algn="l"/>
              </a:tabLst>
            </a:pPr>
            <a:r>
              <a:rPr lang="vi-VN" sz="1800" i="1" kern="100" dirty="0">
                <a:effectLst/>
                <a:latin typeface="Times New Roman" panose="02020603050405020304" pitchFamily="18" charset="0"/>
                <a:ea typeface="Calibri" panose="020F0502020204030204" pitchFamily="34" charset="0"/>
                <a:cs typeface="Times New Roman" panose="02020603050405020304" pitchFamily="18" charset="0"/>
              </a:rPr>
              <a:t>Vì sao khi sáng tác thơ, văn, cần sử dụng biện pháp nhân hóa, so sánh để miêu tả sự vật, hiện tượng?</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arabicPeriod"/>
              <a:tabLst>
                <a:tab pos="457200" algn="l"/>
              </a:tabLst>
            </a:pPr>
            <a:r>
              <a:rPr lang="vi-VN" sz="1800" i="1" kern="100" dirty="0">
                <a:effectLst/>
                <a:latin typeface="Times New Roman" panose="02020603050405020304" pitchFamily="18" charset="0"/>
                <a:ea typeface="Calibri" panose="020F0502020204030204" pitchFamily="34" charset="0"/>
                <a:cs typeface="Times New Roman" panose="02020603050405020304" pitchFamily="18" charset="0"/>
              </a:rPr>
              <a:t>Làm thơ không phải là chỉ miêu tả sự vật, hiện tượng mà còn phải thể hiện cảm xúc mới lạ, thú vị về cuộc sống. Bài thơ đã đáp ứng được  yêu cầu này hay chưa? Vì sao?</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arabicPeriod"/>
              <a:tabLst>
                <a:tab pos="457200" algn="l"/>
              </a:tabLst>
            </a:pPr>
            <a:r>
              <a:rPr lang="vi-VN" sz="1800" i="1" kern="100" dirty="0">
                <a:effectLst/>
                <a:latin typeface="Times New Roman" panose="02020603050405020304" pitchFamily="18" charset="0"/>
                <a:ea typeface="Calibri" panose="020F0502020204030204" pitchFamily="34" charset="0"/>
                <a:cs typeface="Times New Roman" panose="02020603050405020304" pitchFamily="18" charset="0"/>
              </a:rPr>
              <a:t>Trong bài thơ này, tác giả đã sử dụng những loại vần nào?</a:t>
            </a:r>
            <a:endParaRPr lang="vi-VN"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arabicPeriod"/>
              <a:tabLst>
                <a:tab pos="457200" algn="l"/>
              </a:tabLst>
            </a:pPr>
            <a:r>
              <a:rPr lang="vi-VN" sz="1800" i="1" dirty="0">
                <a:effectLst/>
                <a:latin typeface="Times New Roman" panose="02020603050405020304" pitchFamily="18" charset="0"/>
                <a:ea typeface="Calibri" panose="020F0502020204030204" pitchFamily="34" charset="0"/>
              </a:rPr>
              <a:t>Từ cách viết của tác giả trong bài thơ trên, em học được điều gì về cách làm một bài thơ sáu chữ hoặc bảy chữ?</a:t>
            </a:r>
            <a:endParaRPr lang="en-US" dirty="0"/>
          </a:p>
        </p:txBody>
      </p:sp>
    </p:spTree>
    <p:extLst>
      <p:ext uri="{BB962C8B-B14F-4D97-AF65-F5344CB8AC3E}">
        <p14:creationId xmlns:p14="http://schemas.microsoft.com/office/powerpoint/2010/main" val="1088942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5721FC75-7CC3-4EF9-883E-52078F6854BC}"/>
              </a:ext>
            </a:extLst>
          </p:cNvPr>
          <p:cNvGrpSpPr/>
          <p:nvPr/>
        </p:nvGrpSpPr>
        <p:grpSpPr>
          <a:xfrm>
            <a:off x="-1" y="-37608"/>
            <a:ext cx="874304" cy="786472"/>
            <a:chOff x="6818812" y="2162158"/>
            <a:chExt cx="1038497" cy="934170"/>
          </a:xfrm>
        </p:grpSpPr>
        <p:pic>
          <p:nvPicPr>
            <p:cNvPr id="13" name="图片 12">
              <a:extLst>
                <a:ext uri="{FF2B5EF4-FFF2-40B4-BE49-F238E27FC236}">
                  <a16:creationId xmlns:a16="http://schemas.microsoft.com/office/drawing/2014/main" id="{7902552C-657F-4F90-81F3-82CB63A422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18812" y="2162158"/>
              <a:ext cx="986245" cy="934170"/>
            </a:xfrm>
            <a:prstGeom prst="rect">
              <a:avLst/>
            </a:prstGeom>
          </p:spPr>
        </p:pic>
        <p:sp>
          <p:nvSpPr>
            <p:cNvPr id="14" name="文本框 13">
              <a:extLst>
                <a:ext uri="{FF2B5EF4-FFF2-40B4-BE49-F238E27FC236}">
                  <a16:creationId xmlns:a16="http://schemas.microsoft.com/office/drawing/2014/main" id="{7B38970B-1E38-4095-B780-1D3CA3D13200}"/>
                </a:ext>
              </a:extLst>
            </p:cNvPr>
            <p:cNvSpPr txBox="1"/>
            <p:nvPr/>
          </p:nvSpPr>
          <p:spPr>
            <a:xfrm>
              <a:off x="6871064" y="2258412"/>
              <a:ext cx="986245" cy="731115"/>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vi-VN" altLang="zh-CN" sz="3200" dirty="0">
                  <a:ln w="38100">
                    <a:noFill/>
                  </a:ln>
                  <a:solidFill>
                    <a:srgbClr val="3E830E"/>
                  </a:solidFill>
                  <a:effectLst>
                    <a:outerShdw blurRad="50800" dist="38100" dir="2700000" algn="tl" rotWithShape="0">
                      <a:schemeClr val="accent6">
                        <a:lumMod val="50000"/>
                        <a:alpha val="40000"/>
                      </a:schemeClr>
                    </a:outerShdw>
                  </a:effectLst>
                  <a:latin typeface="Times New Roman" panose="02020603050405020304" pitchFamily="18" charset="0"/>
                  <a:ea typeface="+mn-ea"/>
                  <a:cs typeface="Times New Roman" panose="02020603050405020304" pitchFamily="18" charset="0"/>
                  <a:sym typeface="+mn-lt"/>
                </a:rPr>
                <a:t>II</a:t>
              </a:r>
              <a:endParaRPr lang="zh-CN" altLang="en-US" sz="3200" dirty="0">
                <a:ln w="38100">
                  <a:noFill/>
                </a:ln>
                <a:solidFill>
                  <a:srgbClr val="3E830E"/>
                </a:solidFill>
                <a:effectLst>
                  <a:outerShdw blurRad="50800" dist="38100" dir="2700000" algn="tl" rotWithShape="0">
                    <a:schemeClr val="accent6">
                      <a:lumMod val="50000"/>
                      <a:alpha val="40000"/>
                    </a:schemeClr>
                  </a:outerShdw>
                </a:effectLst>
                <a:latin typeface="Times New Roman" panose="02020603050405020304" pitchFamily="18" charset="0"/>
                <a:ea typeface="+mn-ea"/>
                <a:cs typeface="Times New Roman" panose="02020603050405020304" pitchFamily="18" charset="0"/>
                <a:sym typeface="+mn-lt"/>
              </a:endParaRPr>
            </a:p>
          </p:txBody>
        </p:sp>
      </p:grpSp>
      <p:sp>
        <p:nvSpPr>
          <p:cNvPr id="15" name="文本框 14">
            <a:extLst>
              <a:ext uri="{FF2B5EF4-FFF2-40B4-BE49-F238E27FC236}">
                <a16:creationId xmlns:a16="http://schemas.microsoft.com/office/drawing/2014/main" id="{CD6BF381-A719-4384-851C-0BF5DEF477F8}"/>
              </a:ext>
            </a:extLst>
          </p:cNvPr>
          <p:cNvSpPr txBox="1"/>
          <p:nvPr/>
        </p:nvSpPr>
        <p:spPr>
          <a:xfrm>
            <a:off x="830312" y="5634"/>
            <a:ext cx="6889299" cy="615521"/>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pPr algn="l"/>
            <a:r>
              <a:rPr lang="vi-VN" altLang="zh-CN" sz="3200" dirty="0">
                <a:ln w="38100">
                  <a:noFill/>
                </a:ln>
                <a:solidFill>
                  <a:srgbClr val="3E830E"/>
                </a:solidFill>
                <a:effectLst/>
                <a:latin typeface="Times New Roman" panose="02020603050405020304" pitchFamily="18" charset="0"/>
                <a:ea typeface="+mn-ea"/>
                <a:cs typeface="Times New Roman" panose="02020603050405020304" pitchFamily="18" charset="0"/>
                <a:sym typeface="+mn-lt"/>
              </a:rPr>
              <a:t>Hướng dẫn phân tích kiểu văn bản</a:t>
            </a:r>
            <a:endParaRPr lang="zh-CN" altLang="en-US" sz="3200" dirty="0">
              <a:ln w="38100">
                <a:noFill/>
              </a:ln>
              <a:solidFill>
                <a:srgbClr val="3E830E"/>
              </a:solidFill>
              <a:effectLst/>
              <a:latin typeface="Times New Roman" panose="02020603050405020304" pitchFamily="18" charset="0"/>
              <a:ea typeface="+mn-ea"/>
              <a:cs typeface="Times New Roman" panose="02020603050405020304" pitchFamily="18" charset="0"/>
              <a:sym typeface="+mn-lt"/>
            </a:endParaRPr>
          </a:p>
        </p:txBody>
      </p:sp>
      <p:pic>
        <p:nvPicPr>
          <p:cNvPr id="17" name="图片 16">
            <a:extLst>
              <a:ext uri="{FF2B5EF4-FFF2-40B4-BE49-F238E27FC236}">
                <a16:creationId xmlns:a16="http://schemas.microsoft.com/office/drawing/2014/main" id="{789CA887-C328-4EF8-BD37-F5F28B4E8A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9987915" y="0"/>
            <a:ext cx="2204085" cy="1661218"/>
          </a:xfrm>
          <a:prstGeom prst="rect">
            <a:avLst/>
          </a:prstGeom>
        </p:spPr>
      </p:pic>
      <p:grpSp>
        <p:nvGrpSpPr>
          <p:cNvPr id="28" name="Group 27">
            <a:extLst>
              <a:ext uri="{FF2B5EF4-FFF2-40B4-BE49-F238E27FC236}">
                <a16:creationId xmlns:a16="http://schemas.microsoft.com/office/drawing/2014/main" id="{A4AC5EFE-5CEA-D2DE-84A1-2E889479C4EB}"/>
              </a:ext>
            </a:extLst>
          </p:cNvPr>
          <p:cNvGrpSpPr/>
          <p:nvPr/>
        </p:nvGrpSpPr>
        <p:grpSpPr>
          <a:xfrm>
            <a:off x="8259022" y="1081563"/>
            <a:ext cx="2498835" cy="448718"/>
            <a:chOff x="8259022" y="1081563"/>
            <a:chExt cx="2498835" cy="448718"/>
          </a:xfrm>
        </p:grpSpPr>
        <p:sp>
          <p:nvSpPr>
            <p:cNvPr id="4" name="Rounded Rectangle 3">
              <a:extLst>
                <a:ext uri="{FF2B5EF4-FFF2-40B4-BE49-F238E27FC236}">
                  <a16:creationId xmlns:a16="http://schemas.microsoft.com/office/drawing/2014/main" id="{3D933F4A-4232-21B9-7BAC-AF09C4879882}"/>
                </a:ext>
              </a:extLst>
            </p:cNvPr>
            <p:cNvSpPr/>
            <p:nvPr/>
          </p:nvSpPr>
          <p:spPr>
            <a:xfrm>
              <a:off x="8259022" y="1081563"/>
              <a:ext cx="2449770" cy="44871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 name="TextBox 6">
              <a:extLst>
                <a:ext uri="{FF2B5EF4-FFF2-40B4-BE49-F238E27FC236}">
                  <a16:creationId xmlns:a16="http://schemas.microsoft.com/office/drawing/2014/main" id="{6CC938BD-6BC9-DC4A-FD4A-60CFF436C4AC}"/>
                </a:ext>
              </a:extLst>
            </p:cNvPr>
            <p:cNvSpPr txBox="1"/>
            <p:nvPr/>
          </p:nvSpPr>
          <p:spPr>
            <a:xfrm>
              <a:off x="8314695" y="1108502"/>
              <a:ext cx="2443162" cy="390684"/>
            </a:xfrm>
            <a:prstGeom prst="rect">
              <a:avLst/>
            </a:prstGeom>
            <a:noFill/>
          </p:spPr>
          <p:txBody>
            <a:bodyPr wrap="square">
              <a:spAutoFit/>
            </a:bodyPr>
            <a:lstStyle/>
            <a:p>
              <a:pPr algn="just">
                <a:lnSpc>
                  <a:spcPct val="115000"/>
                </a:lnSpc>
                <a:spcAft>
                  <a:spcPts val="800"/>
                </a:spcAft>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1800" b="1" kern="1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0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00" dirty="0" err="1">
                  <a:effectLst/>
                  <a:latin typeface="Times New Roman" panose="02020603050405020304" pitchFamily="18" charset="0"/>
                  <a:ea typeface="Calibri" panose="020F0502020204030204" pitchFamily="34" charset="0"/>
                  <a:cs typeface="Times New Roman" panose="02020603050405020304" pitchFamily="18" charset="0"/>
                </a:rPr>
                <a:t>loại</a:t>
              </a:r>
              <a:endParaRPr lang="en-VN"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8" name="TextBox 7">
            <a:extLst>
              <a:ext uri="{FF2B5EF4-FFF2-40B4-BE49-F238E27FC236}">
                <a16:creationId xmlns:a16="http://schemas.microsoft.com/office/drawing/2014/main" id="{C49DF64E-AE9C-EE2A-D02F-99167622262E}"/>
              </a:ext>
            </a:extLst>
          </p:cNvPr>
          <p:cNvSpPr txBox="1"/>
          <p:nvPr/>
        </p:nvSpPr>
        <p:spPr>
          <a:xfrm>
            <a:off x="6905767" y="1642478"/>
            <a:ext cx="6097904" cy="2646878"/>
          </a:xfrm>
          <a:prstGeom prst="rect">
            <a:avLst/>
          </a:prstGeom>
          <a:noFill/>
        </p:spPr>
        <p:txBody>
          <a:bodyPr wrap="square">
            <a:spAutoFit/>
          </a:bodyPr>
          <a:lstStyle/>
          <a:p>
            <a:pPr marL="342900" lvl="0" indent="-342900" algn="just">
              <a:spcAft>
                <a:spcPts val="800"/>
              </a:spcAft>
              <a:buFont typeface="Wingdings" pitchFamily="2" charset="2"/>
              <a:buChar char=""/>
              <a:tabLst>
                <a:tab pos="457200" algn="l"/>
              </a:tabLst>
            </a:pPr>
            <a:r>
              <a:rPr lang="vi-VN" sz="1800" kern="100" dirty="0">
                <a:effectLst/>
                <a:latin typeface="Times New Roman" panose="02020603050405020304" pitchFamily="18" charset="0"/>
                <a:ea typeface="Calibri" panose="020F0502020204030204" pitchFamily="34" charset="0"/>
                <a:cs typeface="Times New Roman" panose="02020603050405020304" pitchFamily="18" charset="0"/>
              </a:rPr>
              <a:t>Về số tiếng: Mỗi câu thơ có 7 tiếng =&gt; thơ 7 chữ.</a:t>
            </a:r>
            <a:endParaRPr lang="en-VN" sz="1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800"/>
              </a:spcAft>
              <a:buFont typeface="Wingdings" pitchFamily="2" charset="2"/>
              <a:buChar char=""/>
              <a:tabLst>
                <a:tab pos="457200" algn="l"/>
              </a:tabLst>
            </a:pPr>
            <a:r>
              <a:rPr lang="vi-VN" sz="1800" kern="100" dirty="0">
                <a:effectLst/>
                <a:latin typeface="Times New Roman" panose="02020603050405020304" pitchFamily="18" charset="0"/>
                <a:ea typeface="Calibri" panose="020F0502020204030204" pitchFamily="34" charset="0"/>
                <a:cs typeface="Times New Roman" panose="02020603050405020304" pitchFamily="18" charset="0"/>
              </a:rPr>
              <a:t>Bài thơ có 2 khổ thơ, mỗi khổ thơ gồm 4 dòng.</a:t>
            </a:r>
            <a:endParaRPr lang="en-VN" sz="1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800"/>
              </a:spcAft>
              <a:buFont typeface="Wingdings" pitchFamily="2" charset="2"/>
              <a:buChar char=""/>
              <a:tabLst>
                <a:tab pos="457200" algn="l"/>
              </a:tabLst>
            </a:pPr>
            <a:r>
              <a:rPr lang="vi-VN" sz="1800" kern="100" dirty="0">
                <a:effectLst/>
                <a:latin typeface="Times New Roman" panose="02020603050405020304" pitchFamily="18" charset="0"/>
                <a:ea typeface="Calibri" panose="020F0502020204030204" pitchFamily="34" charset="0"/>
                <a:cs typeface="Times New Roman" panose="02020603050405020304" pitchFamily="18" charset="0"/>
              </a:rPr>
              <a:t>Nhịp thơ: 4/3; 2/2/3.</a:t>
            </a:r>
            <a:endParaRPr lang="en-VN" sz="1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800"/>
              </a:spcAft>
              <a:buFont typeface="Wingdings" pitchFamily="2" charset="2"/>
              <a:buChar char=""/>
              <a:tabLst>
                <a:tab pos="457200" algn="l"/>
              </a:tabLst>
            </a:pPr>
            <a:r>
              <a:rPr lang="vi-VN" sz="1800" kern="100" dirty="0">
                <a:effectLst/>
                <a:latin typeface="Times New Roman" panose="02020603050405020304" pitchFamily="18" charset="0"/>
                <a:ea typeface="Calibri" panose="020F0502020204030204" pitchFamily="34" charset="0"/>
                <a:cs typeface="Times New Roman" panose="02020603050405020304" pitchFamily="18" charset="0"/>
              </a:rPr>
              <a:t>Vần liền: ương – phương;  tranh – mạnh – nhanh </a:t>
            </a:r>
            <a:endParaRPr lang="en-VN" sz="1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800"/>
              </a:spcAft>
              <a:buFont typeface="Wingdings" pitchFamily="2" charset="2"/>
              <a:buChar char=""/>
              <a:tabLst>
                <a:tab pos="457200" algn="l"/>
              </a:tabLst>
            </a:pP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Vần</a:t>
            </a:r>
            <a:r>
              <a:rPr lang="vi-VN" sz="1800" kern="100" dirty="0">
                <a:effectLst/>
                <a:latin typeface="Times New Roman" panose="02020603050405020304" pitchFamily="18" charset="0"/>
                <a:ea typeface="Calibri" panose="020F0502020204030204" pitchFamily="34" charset="0"/>
                <a:cs typeface="Times New Roman" panose="02020603050405020304" pitchFamily="18" charset="0"/>
              </a:rPr>
              <a:t> cách: mãi – lại</a:t>
            </a:r>
            <a:endParaRPr lang="en-VN" sz="1400" kern="100" dirty="0">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spcAft>
                <a:spcPts val="800"/>
              </a:spcAft>
              <a:buFont typeface="Symbol" pitchFamily="2" charset="2"/>
              <a:buChar char="Þ"/>
              <a:tabLst>
                <a:tab pos="457200" algn="l"/>
              </a:tabLst>
            </a:pPr>
            <a:r>
              <a:rPr lang="vi-VN" sz="1800" kern="100" dirty="0">
                <a:effectLst/>
                <a:latin typeface="Times New Roman" panose="02020603050405020304" pitchFamily="18" charset="0"/>
                <a:ea typeface="Calibri" panose="020F0502020204030204" pitchFamily="34" charset="0"/>
                <a:cs typeface="Times New Roman" panose="02020603050405020304" pitchFamily="18" charset="0"/>
              </a:rPr>
              <a:t>Sử dụng vần nhịp một cách hợp lý làm tăng </a:t>
            </a:r>
          </a:p>
          <a:p>
            <a:pPr lvl="0" algn="just">
              <a:spcAft>
                <a:spcPts val="800"/>
              </a:spcAft>
              <a:tabLst>
                <a:tab pos="457200" algn="l"/>
              </a:tabLst>
            </a:pPr>
            <a:r>
              <a:rPr lang="vi-VN" sz="1800" kern="100" dirty="0">
                <a:effectLst/>
                <a:latin typeface="Times New Roman" panose="02020603050405020304" pitchFamily="18" charset="0"/>
                <a:ea typeface="Calibri" panose="020F0502020204030204" pitchFamily="34" charset="0"/>
                <a:cs typeface="Times New Roman" panose="02020603050405020304" pitchFamily="18" charset="0"/>
              </a:rPr>
              <a:t>giá trị biểu đạt của ngôn từ.</a:t>
            </a:r>
            <a:endParaRPr lang="en-VN" sz="1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ounded Rectangle 8">
            <a:extLst>
              <a:ext uri="{FF2B5EF4-FFF2-40B4-BE49-F238E27FC236}">
                <a16:creationId xmlns:a16="http://schemas.microsoft.com/office/drawing/2014/main" id="{394C3DE6-8BAD-86DC-6F0D-18DA12A153AF}"/>
              </a:ext>
            </a:extLst>
          </p:cNvPr>
          <p:cNvSpPr/>
          <p:nvPr/>
        </p:nvSpPr>
        <p:spPr>
          <a:xfrm>
            <a:off x="90955" y="829900"/>
            <a:ext cx="6490807" cy="46290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VN"/>
          </a:p>
        </p:txBody>
      </p:sp>
      <p:sp>
        <p:nvSpPr>
          <p:cNvPr id="10" name="TextBox 40">
            <a:extLst>
              <a:ext uri="{FF2B5EF4-FFF2-40B4-BE49-F238E27FC236}">
                <a16:creationId xmlns:a16="http://schemas.microsoft.com/office/drawing/2014/main" id="{B503F6FC-19BE-9389-F12C-0C63B25A68FD}"/>
              </a:ext>
            </a:extLst>
          </p:cNvPr>
          <p:cNvSpPr txBox="1"/>
          <p:nvPr/>
        </p:nvSpPr>
        <p:spPr>
          <a:xfrm>
            <a:off x="342226" y="957609"/>
            <a:ext cx="6889299" cy="4401205"/>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Thế giới năm qua</a:t>
            </a:r>
            <a:endParaRPr lang="en-US" sz="2800" dirty="0">
              <a:solidFill>
                <a:srgbClr val="FF0000"/>
              </a:solidFill>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qua bao tai </a:t>
            </a:r>
            <a:r>
              <a:rPr lang="en-US" sz="2800" dirty="0" err="1">
                <a:latin typeface="Times New Roman" panose="02020603050405020304" pitchFamily="18" charset="0"/>
                <a:cs typeface="Times New Roman" panose="02020603050405020304" pitchFamily="18" charset="0"/>
              </a:rPr>
              <a:t>ương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khủng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cs typeface="Times New Roman" panose="02020603050405020304" pitchFamily="18" charset="0"/>
              </a:rPr>
              <a:t> tai, </a:t>
            </a:r>
            <a:r>
              <a:rPr lang="en-US" sz="2800" dirty="0" err="1">
                <a:latin typeface="Times New Roman" panose="02020603050405020304" pitchFamily="18" charset="0"/>
                <a:cs typeface="Times New Roman" panose="02020603050405020304" pitchFamily="18" charset="0"/>
              </a:rPr>
              <a:t>dịch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bệnh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mãi</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Tang </a:t>
            </a:r>
            <a:r>
              <a:rPr lang="en-US" sz="2800" dirty="0" err="1">
                <a:latin typeface="Times New Roman" panose="02020603050405020304" pitchFamily="18" charset="0"/>
                <a:cs typeface="Times New Roman" panose="02020603050405020304" pitchFamily="18" charset="0"/>
              </a:rPr>
              <a:t>tóc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Tay </a:t>
            </a:r>
            <a:r>
              <a:rPr lang="en-US" sz="2800" dirty="0" err="1">
                <a:latin typeface="Times New Roman" panose="02020603050405020304" pitchFamily="18" charset="0"/>
                <a:cs typeface="Times New Roman" panose="02020603050405020304" pitchFamily="18" charset="0"/>
              </a:rPr>
              <a:t>nắm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mạnh</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Bao </a:t>
            </a:r>
            <a:r>
              <a:rPr lang="en-US" sz="2800" dirty="0" err="1">
                <a:latin typeface="Times New Roman" panose="02020603050405020304" pitchFamily="18" charset="0"/>
                <a:cs typeface="Times New Roman" panose="02020603050405020304" pitchFamily="18" charset="0"/>
              </a:rPr>
              <a:t>nhiêu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tan </a:t>
            </a:r>
            <a:r>
              <a:rPr lang="vi-VN" sz="2800" dirty="0">
                <a:latin typeface="Times New Roman" panose="02020603050405020304" pitchFamily="18" charset="0"/>
                <a:cs typeface="Times New Roman" panose="02020603050405020304" pitchFamily="18" charset="0"/>
              </a:rPr>
              <a:t>nhanh.</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Lương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Ngọc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Tuấn</a:t>
            </a:r>
            <a:r>
              <a:rPr lang="en-US" sz="2800" i="1" dirty="0">
                <a:latin typeface="Times New Roman" panose="02020603050405020304" pitchFamily="18" charset="0"/>
                <a:cs typeface="Times New Roman" panose="02020603050405020304" pitchFamily="18" charset="0"/>
              </a:rPr>
              <a:t>)</a:t>
            </a:r>
            <a:endParaRPr lang="zh-CN" altLang="en-US" sz="2800" i="1" dirty="0">
              <a:solidFill>
                <a:schemeClr val="bg1">
                  <a:lumMod val="50000"/>
                </a:schemeClr>
              </a:solidFill>
              <a:latin typeface="Times New Roman" panose="02020603050405020304" pitchFamily="18" charset="0"/>
              <a:cs typeface="Times New Roman" panose="02020603050405020304" pitchFamily="18" charset="0"/>
              <a:sym typeface="+mn-lt"/>
            </a:endParaRPr>
          </a:p>
        </p:txBody>
      </p:sp>
      <p:grpSp>
        <p:nvGrpSpPr>
          <p:cNvPr id="27" name="Group 26">
            <a:extLst>
              <a:ext uri="{FF2B5EF4-FFF2-40B4-BE49-F238E27FC236}">
                <a16:creationId xmlns:a16="http://schemas.microsoft.com/office/drawing/2014/main" id="{61F4D8AF-136E-22CE-81F7-0FC10A5984D8}"/>
              </a:ext>
            </a:extLst>
          </p:cNvPr>
          <p:cNvGrpSpPr/>
          <p:nvPr/>
        </p:nvGrpSpPr>
        <p:grpSpPr>
          <a:xfrm>
            <a:off x="7393433" y="4489440"/>
            <a:ext cx="4285686" cy="1642478"/>
            <a:chOff x="7482796" y="4289357"/>
            <a:chExt cx="4285686" cy="1642478"/>
          </a:xfrm>
        </p:grpSpPr>
        <p:pic>
          <p:nvPicPr>
            <p:cNvPr id="18" name="Picture 17">
              <a:extLst>
                <a:ext uri="{FF2B5EF4-FFF2-40B4-BE49-F238E27FC236}">
                  <a16:creationId xmlns:a16="http://schemas.microsoft.com/office/drawing/2014/main" id="{576B0096-BE64-6DE5-E561-161651ADB0BB}"/>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482796" y="4289357"/>
              <a:ext cx="4285686" cy="1642478"/>
            </a:xfrm>
            <a:prstGeom prst="rect">
              <a:avLst/>
            </a:prstGeom>
          </p:spPr>
        </p:pic>
        <p:sp>
          <p:nvSpPr>
            <p:cNvPr id="22" name="TextBox 21">
              <a:extLst>
                <a:ext uri="{FF2B5EF4-FFF2-40B4-BE49-F238E27FC236}">
                  <a16:creationId xmlns:a16="http://schemas.microsoft.com/office/drawing/2014/main" id="{9941475A-E587-8F02-A01E-C831934009BB}"/>
                </a:ext>
              </a:extLst>
            </p:cNvPr>
            <p:cNvSpPr txBox="1"/>
            <p:nvPr/>
          </p:nvSpPr>
          <p:spPr>
            <a:xfrm>
              <a:off x="7710076" y="5135759"/>
              <a:ext cx="3960621" cy="646331"/>
            </a:xfrm>
            <a:prstGeom prst="rect">
              <a:avLst/>
            </a:prstGeom>
            <a:noFill/>
          </p:spPr>
          <p:txBody>
            <a:bodyPr wrap="square">
              <a:spAutoFit/>
            </a:bodyPr>
            <a:lstStyle/>
            <a:p>
              <a:pPr algn="just">
                <a:spcAft>
                  <a:spcPts val="800"/>
                </a:spcAft>
                <a:tabLst>
                  <a:tab pos="457200" algn="l"/>
                </a:tabLst>
              </a:pPr>
              <a:r>
                <a:rPr lang="vi-VN" sz="1800" i="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 </a:t>
              </a:r>
              <a:r>
                <a:rPr lang="vi-VN" sz="1800" i="1" kern="1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Trong </a:t>
              </a:r>
              <a:r>
                <a:rPr lang="vi-VN" sz="1800" i="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bài thơ này, tác giả đã sử dụng những loại vần nào?</a:t>
              </a:r>
              <a:endParaRPr lang="en-VN"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AEB977F9-602A-1EE2-1132-9F68F23C1EA3}"/>
                </a:ext>
              </a:extLst>
            </p:cNvPr>
            <p:cNvSpPr txBox="1"/>
            <p:nvPr/>
          </p:nvSpPr>
          <p:spPr>
            <a:xfrm>
              <a:off x="7700542" y="4432648"/>
              <a:ext cx="3979690" cy="748923"/>
            </a:xfrm>
            <a:prstGeom prst="rect">
              <a:avLst/>
            </a:prstGeom>
            <a:noFill/>
          </p:spPr>
          <p:txBody>
            <a:bodyPr wrap="square">
              <a:spAutoFit/>
            </a:bodyPr>
            <a:lstStyle/>
            <a:p>
              <a:pPr lvl="0" algn="just">
                <a:spcAft>
                  <a:spcPts val="800"/>
                </a:spcAft>
                <a:tabLst>
                  <a:tab pos="457200" algn="l"/>
                </a:tabLst>
              </a:pPr>
              <a:r>
                <a:rPr lang="vi-VN" sz="1800" i="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Theo em</a:t>
              </a:r>
            </a:p>
            <a:p>
              <a:pPr lvl="0" algn="just">
                <a:spcAft>
                  <a:spcPts val="800"/>
                </a:spcAft>
                <a:tabLst>
                  <a:tab pos="457200" algn="l"/>
                </a:tabLst>
              </a:pPr>
              <a:r>
                <a:rPr lang="vi-VN" i="1"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1. </a:t>
              </a:r>
              <a:r>
                <a:rPr lang="vi-VN" sz="1800" i="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Bài thơ được viết theo thể thơ nào?</a:t>
              </a:r>
              <a:endParaRPr lang="en-VN"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0067085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checkerboard(across)">
                                      <p:cBhvr>
                                        <p:cTn id="12" dur="500"/>
                                        <p:tgtEl>
                                          <p:spTgt spid="28"/>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5721FC75-7CC3-4EF9-883E-52078F6854BC}"/>
              </a:ext>
            </a:extLst>
          </p:cNvPr>
          <p:cNvGrpSpPr/>
          <p:nvPr/>
        </p:nvGrpSpPr>
        <p:grpSpPr>
          <a:xfrm>
            <a:off x="0" y="35112"/>
            <a:ext cx="874304" cy="786472"/>
            <a:chOff x="6818812" y="2162158"/>
            <a:chExt cx="1038497" cy="934170"/>
          </a:xfrm>
        </p:grpSpPr>
        <p:pic>
          <p:nvPicPr>
            <p:cNvPr id="13" name="图片 12">
              <a:extLst>
                <a:ext uri="{FF2B5EF4-FFF2-40B4-BE49-F238E27FC236}">
                  <a16:creationId xmlns:a16="http://schemas.microsoft.com/office/drawing/2014/main" id="{7902552C-657F-4F90-81F3-82CB63A422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18812" y="2162158"/>
              <a:ext cx="986245" cy="934170"/>
            </a:xfrm>
            <a:prstGeom prst="rect">
              <a:avLst/>
            </a:prstGeom>
          </p:spPr>
        </p:pic>
        <p:sp>
          <p:nvSpPr>
            <p:cNvPr id="14" name="文本框 13">
              <a:extLst>
                <a:ext uri="{FF2B5EF4-FFF2-40B4-BE49-F238E27FC236}">
                  <a16:creationId xmlns:a16="http://schemas.microsoft.com/office/drawing/2014/main" id="{7B38970B-1E38-4095-B780-1D3CA3D13200}"/>
                </a:ext>
              </a:extLst>
            </p:cNvPr>
            <p:cNvSpPr txBox="1"/>
            <p:nvPr/>
          </p:nvSpPr>
          <p:spPr>
            <a:xfrm>
              <a:off x="6871064" y="2258412"/>
              <a:ext cx="986245" cy="731115"/>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vi-VN" altLang="zh-CN" sz="3200" dirty="0">
                  <a:ln w="38100">
                    <a:noFill/>
                  </a:ln>
                  <a:solidFill>
                    <a:srgbClr val="3E830E"/>
                  </a:solidFill>
                  <a:effectLst>
                    <a:outerShdw blurRad="50800" dist="38100" dir="2700000" algn="tl" rotWithShape="0">
                      <a:schemeClr val="accent6">
                        <a:lumMod val="50000"/>
                        <a:alpha val="40000"/>
                      </a:schemeClr>
                    </a:outerShdw>
                  </a:effectLst>
                  <a:latin typeface="Times New Roman" panose="02020603050405020304" pitchFamily="18" charset="0"/>
                  <a:ea typeface="+mn-ea"/>
                  <a:cs typeface="Times New Roman" panose="02020603050405020304" pitchFamily="18" charset="0"/>
                  <a:sym typeface="+mn-lt"/>
                </a:rPr>
                <a:t>II</a:t>
              </a:r>
              <a:endParaRPr lang="zh-CN" altLang="en-US" sz="3200" dirty="0">
                <a:ln w="38100">
                  <a:noFill/>
                </a:ln>
                <a:solidFill>
                  <a:srgbClr val="3E830E"/>
                </a:solidFill>
                <a:effectLst>
                  <a:outerShdw blurRad="50800" dist="38100" dir="2700000" algn="tl" rotWithShape="0">
                    <a:schemeClr val="accent6">
                      <a:lumMod val="50000"/>
                      <a:alpha val="40000"/>
                    </a:schemeClr>
                  </a:outerShdw>
                </a:effectLst>
                <a:latin typeface="Times New Roman" panose="02020603050405020304" pitchFamily="18" charset="0"/>
                <a:ea typeface="+mn-ea"/>
                <a:cs typeface="Times New Roman" panose="02020603050405020304" pitchFamily="18" charset="0"/>
                <a:sym typeface="+mn-lt"/>
              </a:endParaRPr>
            </a:p>
          </p:txBody>
        </p:sp>
      </p:grpSp>
      <p:sp>
        <p:nvSpPr>
          <p:cNvPr id="15" name="文本框 14">
            <a:extLst>
              <a:ext uri="{FF2B5EF4-FFF2-40B4-BE49-F238E27FC236}">
                <a16:creationId xmlns:a16="http://schemas.microsoft.com/office/drawing/2014/main" id="{CD6BF381-A719-4384-851C-0BF5DEF477F8}"/>
              </a:ext>
            </a:extLst>
          </p:cNvPr>
          <p:cNvSpPr txBox="1"/>
          <p:nvPr/>
        </p:nvSpPr>
        <p:spPr>
          <a:xfrm>
            <a:off x="811725" y="67072"/>
            <a:ext cx="6889299" cy="615521"/>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pPr algn="l"/>
            <a:r>
              <a:rPr lang="vi-VN" altLang="zh-CN" sz="3200" dirty="0">
                <a:ln w="38100">
                  <a:noFill/>
                </a:ln>
                <a:solidFill>
                  <a:srgbClr val="3E830E"/>
                </a:solidFill>
                <a:effectLst/>
                <a:latin typeface="Times New Roman" panose="02020603050405020304" pitchFamily="18" charset="0"/>
                <a:ea typeface="+mn-ea"/>
                <a:cs typeface="Times New Roman" panose="02020603050405020304" pitchFamily="18" charset="0"/>
                <a:sym typeface="+mn-lt"/>
              </a:rPr>
              <a:t>Hướng dẫn phân tích kiểu văn bản</a:t>
            </a:r>
            <a:endParaRPr lang="zh-CN" altLang="en-US" sz="3200" dirty="0">
              <a:ln w="38100">
                <a:noFill/>
              </a:ln>
              <a:solidFill>
                <a:srgbClr val="3E830E"/>
              </a:solidFill>
              <a:effectLst/>
              <a:latin typeface="Times New Roman" panose="02020603050405020304" pitchFamily="18" charset="0"/>
              <a:ea typeface="+mn-ea"/>
              <a:cs typeface="Times New Roman" panose="02020603050405020304" pitchFamily="18" charset="0"/>
              <a:sym typeface="+mn-lt"/>
            </a:endParaRPr>
          </a:p>
        </p:txBody>
      </p:sp>
      <p:pic>
        <p:nvPicPr>
          <p:cNvPr id="17" name="图片 16">
            <a:extLst>
              <a:ext uri="{FF2B5EF4-FFF2-40B4-BE49-F238E27FC236}">
                <a16:creationId xmlns:a16="http://schemas.microsoft.com/office/drawing/2014/main" id="{789CA887-C328-4EF8-BD37-F5F28B4E8A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9987915" y="0"/>
            <a:ext cx="2204085" cy="1661218"/>
          </a:xfrm>
          <a:prstGeom prst="rect">
            <a:avLst/>
          </a:prstGeom>
        </p:spPr>
      </p:pic>
      <p:sp>
        <p:nvSpPr>
          <p:cNvPr id="9" name="Rounded Rectangle 8">
            <a:extLst>
              <a:ext uri="{FF2B5EF4-FFF2-40B4-BE49-F238E27FC236}">
                <a16:creationId xmlns:a16="http://schemas.microsoft.com/office/drawing/2014/main" id="{394C3DE6-8BAD-86DC-6F0D-18DA12A153AF}"/>
              </a:ext>
            </a:extLst>
          </p:cNvPr>
          <p:cNvSpPr/>
          <p:nvPr/>
        </p:nvSpPr>
        <p:spPr>
          <a:xfrm>
            <a:off x="128557" y="804468"/>
            <a:ext cx="6240685" cy="46290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VN"/>
          </a:p>
        </p:txBody>
      </p:sp>
      <p:sp>
        <p:nvSpPr>
          <p:cNvPr id="10" name="TextBox 40">
            <a:extLst>
              <a:ext uri="{FF2B5EF4-FFF2-40B4-BE49-F238E27FC236}">
                <a16:creationId xmlns:a16="http://schemas.microsoft.com/office/drawing/2014/main" id="{B503F6FC-19BE-9389-F12C-0C63B25A68FD}"/>
              </a:ext>
            </a:extLst>
          </p:cNvPr>
          <p:cNvSpPr txBox="1"/>
          <p:nvPr/>
        </p:nvSpPr>
        <p:spPr>
          <a:xfrm>
            <a:off x="278621" y="804468"/>
            <a:ext cx="6889299" cy="4401205"/>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Thế giới năm qua</a:t>
            </a:r>
            <a:endParaRPr lang="en-US" sz="2800" dirty="0">
              <a:solidFill>
                <a:srgbClr val="FF0000"/>
              </a:solidFill>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qua bao tai </a:t>
            </a:r>
            <a:r>
              <a:rPr lang="en-US" sz="2800" dirty="0" err="1">
                <a:latin typeface="Times New Roman" panose="02020603050405020304" pitchFamily="18" charset="0"/>
                <a:cs typeface="Times New Roman" panose="02020603050405020304" pitchFamily="18" charset="0"/>
              </a:rPr>
              <a:t>ương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khủng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cs typeface="Times New Roman" panose="02020603050405020304" pitchFamily="18" charset="0"/>
              </a:rPr>
              <a:t> tai, </a:t>
            </a:r>
            <a:r>
              <a:rPr lang="en-US" sz="2800" dirty="0" err="1">
                <a:latin typeface="Times New Roman" panose="02020603050405020304" pitchFamily="18" charset="0"/>
                <a:cs typeface="Times New Roman" panose="02020603050405020304" pitchFamily="18" charset="0"/>
              </a:rPr>
              <a:t>dịch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bệnh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mãi</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Tang </a:t>
            </a:r>
            <a:r>
              <a:rPr lang="en-US" sz="2800" dirty="0" err="1">
                <a:latin typeface="Times New Roman" panose="02020603050405020304" pitchFamily="18" charset="0"/>
                <a:cs typeface="Times New Roman" panose="02020603050405020304" pitchFamily="18" charset="0"/>
              </a:rPr>
              <a:t>tóc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Tay </a:t>
            </a:r>
            <a:r>
              <a:rPr lang="en-US" sz="2800" dirty="0" err="1">
                <a:latin typeface="Times New Roman" panose="02020603050405020304" pitchFamily="18" charset="0"/>
                <a:cs typeface="Times New Roman" panose="02020603050405020304" pitchFamily="18" charset="0"/>
              </a:rPr>
              <a:t>nắm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mạnh</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Bao </a:t>
            </a:r>
            <a:r>
              <a:rPr lang="en-US" sz="2800" dirty="0" err="1">
                <a:latin typeface="Times New Roman" panose="02020603050405020304" pitchFamily="18" charset="0"/>
                <a:cs typeface="Times New Roman" panose="02020603050405020304" pitchFamily="18" charset="0"/>
              </a:rPr>
              <a:t>nhiêu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tan </a:t>
            </a:r>
            <a:r>
              <a:rPr lang="vi-VN" sz="2800" dirty="0">
                <a:latin typeface="Times New Roman" panose="02020603050405020304" pitchFamily="18" charset="0"/>
                <a:cs typeface="Times New Roman" panose="02020603050405020304" pitchFamily="18" charset="0"/>
              </a:rPr>
              <a:t>nhanh.</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Lương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Ngọc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Tuấn</a:t>
            </a:r>
            <a:r>
              <a:rPr lang="en-US" sz="2800" i="1" dirty="0">
                <a:latin typeface="Times New Roman" panose="02020603050405020304" pitchFamily="18" charset="0"/>
                <a:cs typeface="Times New Roman" panose="02020603050405020304" pitchFamily="18" charset="0"/>
              </a:rPr>
              <a:t>)</a:t>
            </a:r>
            <a:endParaRPr lang="zh-CN" altLang="en-US" sz="2800" i="1" dirty="0">
              <a:solidFill>
                <a:schemeClr val="bg1">
                  <a:lumMod val="50000"/>
                </a:schemeClr>
              </a:solidFill>
              <a:latin typeface="Times New Roman" panose="02020603050405020304" pitchFamily="18" charset="0"/>
              <a:cs typeface="Times New Roman" panose="02020603050405020304" pitchFamily="18" charset="0"/>
              <a:sym typeface="+mn-lt"/>
            </a:endParaRPr>
          </a:p>
        </p:txBody>
      </p:sp>
      <p:grpSp>
        <p:nvGrpSpPr>
          <p:cNvPr id="25" name="Group 24">
            <a:extLst>
              <a:ext uri="{FF2B5EF4-FFF2-40B4-BE49-F238E27FC236}">
                <a16:creationId xmlns:a16="http://schemas.microsoft.com/office/drawing/2014/main" id="{FE9022C2-D59F-B923-74C6-C8566ADD3B43}"/>
              </a:ext>
            </a:extLst>
          </p:cNvPr>
          <p:cNvGrpSpPr/>
          <p:nvPr/>
        </p:nvGrpSpPr>
        <p:grpSpPr>
          <a:xfrm>
            <a:off x="8046558" y="1002219"/>
            <a:ext cx="2449770" cy="448718"/>
            <a:chOff x="8046558" y="1002219"/>
            <a:chExt cx="2449770" cy="448718"/>
          </a:xfrm>
        </p:grpSpPr>
        <p:sp>
          <p:nvSpPr>
            <p:cNvPr id="2" name="Rounded Rectangle 1">
              <a:extLst>
                <a:ext uri="{FF2B5EF4-FFF2-40B4-BE49-F238E27FC236}">
                  <a16:creationId xmlns:a16="http://schemas.microsoft.com/office/drawing/2014/main" id="{F744E105-0282-2A1C-BACE-10D8E2C0CB64}"/>
                </a:ext>
              </a:extLst>
            </p:cNvPr>
            <p:cNvSpPr/>
            <p:nvPr/>
          </p:nvSpPr>
          <p:spPr>
            <a:xfrm>
              <a:off x="8046558" y="1002219"/>
              <a:ext cx="2449770" cy="44871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 name="TextBox 2">
              <a:extLst>
                <a:ext uri="{FF2B5EF4-FFF2-40B4-BE49-F238E27FC236}">
                  <a16:creationId xmlns:a16="http://schemas.microsoft.com/office/drawing/2014/main" id="{6806BFEF-8D79-CE5B-C7CB-8F5AB8E54CD2}"/>
                </a:ext>
              </a:extLst>
            </p:cNvPr>
            <p:cNvSpPr txBox="1"/>
            <p:nvPr/>
          </p:nvSpPr>
          <p:spPr>
            <a:xfrm>
              <a:off x="8455433" y="1027447"/>
              <a:ext cx="1854517" cy="390684"/>
            </a:xfrm>
            <a:prstGeom prst="rect">
              <a:avLst/>
            </a:prstGeom>
            <a:noFill/>
          </p:spPr>
          <p:txBody>
            <a:bodyPr wrap="square">
              <a:spAutoFit/>
            </a:bodyPr>
            <a:lstStyle/>
            <a:p>
              <a:pPr algn="just">
                <a:lnSpc>
                  <a:spcPct val="115000"/>
                </a:lnSpc>
                <a:spcAft>
                  <a:spcPts val="800"/>
                </a:spcAft>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1800" b="1" kern="1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00" dirty="0" err="1">
                  <a:effectLst/>
                  <a:latin typeface="Times New Roman" panose="02020603050405020304" pitchFamily="18" charset="0"/>
                  <a:ea typeface="Calibri" panose="020F0502020204030204" pitchFamily="34" charset="0"/>
                  <a:cs typeface="Times New Roman" panose="02020603050405020304" pitchFamily="18" charset="0"/>
                </a:rPr>
                <a:t>nghệ</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00" dirty="0" err="1">
                  <a:effectLst/>
                  <a:latin typeface="Times New Roman" panose="02020603050405020304" pitchFamily="18" charset="0"/>
                  <a:ea typeface="Calibri" panose="020F0502020204030204" pitchFamily="34" charset="0"/>
                  <a:cs typeface="Times New Roman" panose="02020603050405020304" pitchFamily="18" charset="0"/>
                </a:rPr>
                <a:t>thuật</a:t>
              </a:r>
              <a:endParaRPr lang="en-VN"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5" name="TextBox 4">
            <a:extLst>
              <a:ext uri="{FF2B5EF4-FFF2-40B4-BE49-F238E27FC236}">
                <a16:creationId xmlns:a16="http://schemas.microsoft.com/office/drawing/2014/main" id="{7532346C-B851-063B-9753-F693C3BD2624}"/>
              </a:ext>
            </a:extLst>
          </p:cNvPr>
          <p:cNvSpPr txBox="1"/>
          <p:nvPr/>
        </p:nvSpPr>
        <p:spPr>
          <a:xfrm>
            <a:off x="6604810" y="1563669"/>
            <a:ext cx="5351622" cy="2588401"/>
          </a:xfrm>
          <a:prstGeom prst="rect">
            <a:avLst/>
          </a:prstGeom>
          <a:noFill/>
        </p:spPr>
        <p:txBody>
          <a:bodyPr wrap="square">
            <a:spAutoFit/>
          </a:bodyPr>
          <a:lstStyle/>
          <a:p>
            <a:pPr marL="342900" lvl="0" indent="-342900" algn="just">
              <a:lnSpc>
                <a:spcPct val="115000"/>
              </a:lnSpc>
              <a:spcAft>
                <a:spcPts val="800"/>
              </a:spcAft>
              <a:buFont typeface="Wingdings" pitchFamily="2" charset="2"/>
              <a:buChar char=""/>
              <a:tabLst>
                <a:tab pos="457200" algn="l"/>
              </a:tabLst>
            </a:pPr>
            <a:r>
              <a:rPr lang="vi-VN" sz="1800" kern="100">
                <a:effectLst/>
                <a:latin typeface="Times New Roman" panose="02020603050405020304" pitchFamily="18" charset="0"/>
                <a:ea typeface="Calibri" panose="020F0502020204030204" pitchFamily="34" charset="0"/>
                <a:cs typeface="Times New Roman" panose="02020603050405020304" pitchFamily="18" charset="0"/>
              </a:rPr>
              <a:t>Hình </a:t>
            </a:r>
            <a:r>
              <a:rPr lang="vi-VN" sz="1800" kern="100" smtClean="0">
                <a:effectLst/>
                <a:latin typeface="Times New Roman" panose="02020603050405020304" pitchFamily="18" charset="0"/>
                <a:ea typeface="Calibri" panose="020F0502020204030204" pitchFamily="34" charset="0"/>
                <a:cs typeface="Times New Roman" panose="02020603050405020304" pitchFamily="18" charset="0"/>
              </a:rPr>
              <a:t>ảnh: chiến </a:t>
            </a:r>
            <a:r>
              <a:rPr lang="vi-VN" sz="1800" kern="100" dirty="0">
                <a:effectLst/>
                <a:latin typeface="Times New Roman" panose="02020603050405020304" pitchFamily="18" charset="0"/>
                <a:ea typeface="Calibri" panose="020F0502020204030204" pitchFamily="34" charset="0"/>
                <a:cs typeface="Times New Roman" panose="02020603050405020304" pitchFamily="18" charset="0"/>
              </a:rPr>
              <a:t>tranh, khủng bố, thiên tai, dịch bệnh, tang tóc, đoàn kết, nắm tay, tình thương, chia sẻ, …</a:t>
            </a:r>
            <a:endParaRPr lang="en-VN" sz="1400" kern="1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800"/>
              </a:spcAft>
              <a:tabLst>
                <a:tab pos="457200" algn="l"/>
              </a:tabLst>
            </a:pPr>
            <a:r>
              <a:rPr lang="vi-VN" sz="1800" kern="100" dirty="0">
                <a:effectLst/>
                <a:latin typeface="Times New Roman" panose="02020603050405020304" pitchFamily="18" charset="0"/>
                <a:ea typeface="Calibri" panose="020F0502020204030204" pitchFamily="34" charset="0"/>
                <a:cs typeface="Times New Roman" panose="02020603050405020304" pitchFamily="18" charset="0"/>
              </a:rPr>
              <a:t>=&gt; </a:t>
            </a:r>
            <a:r>
              <a:rPr lang="vi-VN" sz="1800" kern="100" dirty="0" smtClean="0">
                <a:effectLst/>
                <a:latin typeface="Times New Roman" panose="02020603050405020304" pitchFamily="18" charset="0"/>
                <a:ea typeface="Calibri" panose="020F0502020204030204" pitchFamily="34" charset="0"/>
                <a:cs typeface="Times New Roman" panose="02020603050405020304" pitchFamily="18" charset="0"/>
              </a:rPr>
              <a:t>Hình </a:t>
            </a:r>
            <a:r>
              <a:rPr lang="vi-VN" sz="1800" kern="100" dirty="0">
                <a:effectLst/>
                <a:latin typeface="Times New Roman" panose="02020603050405020304" pitchFamily="18" charset="0"/>
                <a:ea typeface="Calibri" panose="020F0502020204030204" pitchFamily="34" charset="0"/>
                <a:cs typeface="Times New Roman" panose="02020603050405020304" pitchFamily="18" charset="0"/>
              </a:rPr>
              <a:t>ảnh gợi cảm, sinh động, thể hiện sự liên tưởng bất ngờ thú vị.</a:t>
            </a:r>
            <a:endParaRPr lang="en-VN"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Wingdings" pitchFamily="2" charset="2"/>
              <a:buChar char=""/>
              <a:tabLst>
                <a:tab pos="457200" algn="l"/>
              </a:tabLst>
            </a:pP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Biện</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nghệ</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vi-VN" sz="1800" kern="100" dirty="0">
                <a:effectLst/>
                <a:latin typeface="Times New Roman" panose="02020603050405020304" pitchFamily="18" charset="0"/>
                <a:ea typeface="Calibri" panose="020F0502020204030204" pitchFamily="34" charset="0"/>
                <a:cs typeface="Times New Roman" panose="02020603050405020304" pitchFamily="18" charset="0"/>
              </a:rPr>
              <a:t> láy</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so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sánh</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ẩn</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dụ</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VN" sz="1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rPr>
              <a:t>=&gt; </a:t>
            </a:r>
            <a:r>
              <a:rPr lang="en-US" dirty="0">
                <a:latin typeface="Times New Roman" panose="02020603050405020304" pitchFamily="18" charset="0"/>
                <a:ea typeface="Calibri" panose="020F0502020204030204" pitchFamily="34" charset="0"/>
              </a:rPr>
              <a:t>T</a:t>
            </a:r>
            <a:r>
              <a:rPr lang="en-US" sz="1800" dirty="0" smtClean="0">
                <a:effectLst/>
                <a:latin typeface="Times New Roman" panose="02020603050405020304" pitchFamily="18" charset="0"/>
                <a:ea typeface="Calibri" panose="020F0502020204030204" pitchFamily="34" charset="0"/>
              </a:rPr>
              <a:t>hể </a:t>
            </a:r>
            <a:r>
              <a:rPr lang="en-US" sz="1800" dirty="0">
                <a:effectLst/>
                <a:latin typeface="Times New Roman" panose="02020603050405020304" pitchFamily="18" charset="0"/>
                <a:ea typeface="Calibri" panose="020F0502020204030204" pitchFamily="34" charset="0"/>
              </a:rPr>
              <a:t>hiện sự sống động của thiên nhiên.</a:t>
            </a:r>
            <a:r>
              <a:rPr lang="en-VN" dirty="0">
                <a:effectLst/>
              </a:rPr>
              <a:t> </a:t>
            </a:r>
            <a:endParaRPr lang="en-VN" dirty="0"/>
          </a:p>
        </p:txBody>
      </p:sp>
      <p:pic>
        <p:nvPicPr>
          <p:cNvPr id="20" name="Picture 19">
            <a:extLst>
              <a:ext uri="{FF2B5EF4-FFF2-40B4-BE49-F238E27FC236}">
                <a16:creationId xmlns:a16="http://schemas.microsoft.com/office/drawing/2014/main" id="{2C096E82-E3C2-5E10-AB9B-7F6C5D248B7E}"/>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659472" y="4489440"/>
            <a:ext cx="5532527" cy="1642478"/>
          </a:xfrm>
          <a:prstGeom prst="rect">
            <a:avLst/>
          </a:prstGeom>
        </p:spPr>
      </p:pic>
      <p:sp>
        <p:nvSpPr>
          <p:cNvPr id="24" name="TextBox 23">
            <a:extLst>
              <a:ext uri="{FF2B5EF4-FFF2-40B4-BE49-F238E27FC236}">
                <a16:creationId xmlns:a16="http://schemas.microsoft.com/office/drawing/2014/main" id="{F8BE44C4-872F-EA01-332A-A6BC71FB812D}"/>
              </a:ext>
            </a:extLst>
          </p:cNvPr>
          <p:cNvSpPr txBox="1"/>
          <p:nvPr/>
        </p:nvSpPr>
        <p:spPr>
          <a:xfrm>
            <a:off x="7010817" y="4805692"/>
            <a:ext cx="5019646" cy="1027782"/>
          </a:xfrm>
          <a:prstGeom prst="rect">
            <a:avLst/>
          </a:prstGeom>
          <a:noFill/>
        </p:spPr>
        <p:txBody>
          <a:bodyPr wrap="square">
            <a:spAutoFit/>
          </a:bodyPr>
          <a:lstStyle/>
          <a:p>
            <a:pPr lvl="0" algn="just">
              <a:lnSpc>
                <a:spcPct val="115000"/>
              </a:lnSpc>
              <a:spcAft>
                <a:spcPts val="800"/>
              </a:spcAft>
              <a:tabLst>
                <a:tab pos="457200" algn="l"/>
              </a:tabLst>
            </a:pPr>
            <a:r>
              <a:rPr lang="vi-VN" sz="1800" i="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Theo em, để miêu tả được bức tranh sống động của thế giới trong một năm qua, tác giả đã dùng những hình ảnh và các biện pháp nghệ thuật nào?</a:t>
            </a:r>
            <a:endParaRPr lang="en-VN"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78694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linds(horizontal)">
                                      <p:cBhvr>
                                        <p:cTn id="15" dur="500"/>
                                        <p:tgtEl>
                                          <p:spTgt spid="2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a:extLst>
              <a:ext uri="{FF2B5EF4-FFF2-40B4-BE49-F238E27FC236}">
                <a16:creationId xmlns:a16="http://schemas.microsoft.com/office/drawing/2014/main" id="{85237BD7-4051-4635-9843-F09952B3FC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5303520"/>
            <a:ext cx="12192000" cy="1554480"/>
          </a:xfrm>
          <a:prstGeom prst="rect">
            <a:avLst/>
          </a:prstGeom>
        </p:spPr>
      </p:pic>
      <p:grpSp>
        <p:nvGrpSpPr>
          <p:cNvPr id="12" name="组合 11">
            <a:extLst>
              <a:ext uri="{FF2B5EF4-FFF2-40B4-BE49-F238E27FC236}">
                <a16:creationId xmlns:a16="http://schemas.microsoft.com/office/drawing/2014/main" id="{5721FC75-7CC3-4EF9-883E-52078F6854BC}"/>
              </a:ext>
            </a:extLst>
          </p:cNvPr>
          <p:cNvGrpSpPr/>
          <p:nvPr/>
        </p:nvGrpSpPr>
        <p:grpSpPr>
          <a:xfrm>
            <a:off x="52922" y="38380"/>
            <a:ext cx="874304" cy="786472"/>
            <a:chOff x="6818812" y="2162158"/>
            <a:chExt cx="1038497" cy="934170"/>
          </a:xfrm>
        </p:grpSpPr>
        <p:pic>
          <p:nvPicPr>
            <p:cNvPr id="13" name="图片 12">
              <a:extLst>
                <a:ext uri="{FF2B5EF4-FFF2-40B4-BE49-F238E27FC236}">
                  <a16:creationId xmlns:a16="http://schemas.microsoft.com/office/drawing/2014/main" id="{7902552C-657F-4F90-81F3-82CB63A4229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18812" y="2162158"/>
              <a:ext cx="986245" cy="934170"/>
            </a:xfrm>
            <a:prstGeom prst="rect">
              <a:avLst/>
            </a:prstGeom>
          </p:spPr>
        </p:pic>
        <p:sp>
          <p:nvSpPr>
            <p:cNvPr id="14" name="文本框 13">
              <a:extLst>
                <a:ext uri="{FF2B5EF4-FFF2-40B4-BE49-F238E27FC236}">
                  <a16:creationId xmlns:a16="http://schemas.microsoft.com/office/drawing/2014/main" id="{7B38970B-1E38-4095-B780-1D3CA3D13200}"/>
                </a:ext>
              </a:extLst>
            </p:cNvPr>
            <p:cNvSpPr txBox="1"/>
            <p:nvPr/>
          </p:nvSpPr>
          <p:spPr>
            <a:xfrm>
              <a:off x="6871064" y="2258412"/>
              <a:ext cx="986245" cy="731115"/>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vi-VN" altLang="zh-CN" sz="3200" dirty="0">
                  <a:ln w="38100">
                    <a:noFill/>
                  </a:ln>
                  <a:solidFill>
                    <a:srgbClr val="3E830E"/>
                  </a:solidFill>
                  <a:effectLst>
                    <a:outerShdw blurRad="50800" dist="38100" dir="2700000" algn="tl" rotWithShape="0">
                      <a:schemeClr val="accent6">
                        <a:lumMod val="50000"/>
                        <a:alpha val="40000"/>
                      </a:schemeClr>
                    </a:outerShdw>
                  </a:effectLst>
                  <a:latin typeface="Times New Roman" panose="02020603050405020304" pitchFamily="18" charset="0"/>
                  <a:ea typeface="+mn-ea"/>
                  <a:cs typeface="Times New Roman" panose="02020603050405020304" pitchFamily="18" charset="0"/>
                  <a:sym typeface="+mn-lt"/>
                </a:rPr>
                <a:t>II</a:t>
              </a:r>
              <a:endParaRPr lang="zh-CN" altLang="en-US" sz="3200" dirty="0">
                <a:ln w="38100">
                  <a:noFill/>
                </a:ln>
                <a:solidFill>
                  <a:srgbClr val="3E830E"/>
                </a:solidFill>
                <a:effectLst>
                  <a:outerShdw blurRad="50800" dist="38100" dir="2700000" algn="tl" rotWithShape="0">
                    <a:schemeClr val="accent6">
                      <a:lumMod val="50000"/>
                      <a:alpha val="40000"/>
                    </a:schemeClr>
                  </a:outerShdw>
                </a:effectLst>
                <a:latin typeface="Times New Roman" panose="02020603050405020304" pitchFamily="18" charset="0"/>
                <a:ea typeface="+mn-ea"/>
                <a:cs typeface="Times New Roman" panose="02020603050405020304" pitchFamily="18" charset="0"/>
                <a:sym typeface="+mn-lt"/>
              </a:endParaRPr>
            </a:p>
          </p:txBody>
        </p:sp>
      </p:grpSp>
      <p:sp>
        <p:nvSpPr>
          <p:cNvPr id="15" name="文本框 14">
            <a:extLst>
              <a:ext uri="{FF2B5EF4-FFF2-40B4-BE49-F238E27FC236}">
                <a16:creationId xmlns:a16="http://schemas.microsoft.com/office/drawing/2014/main" id="{CD6BF381-A719-4384-851C-0BF5DEF477F8}"/>
              </a:ext>
            </a:extLst>
          </p:cNvPr>
          <p:cNvSpPr txBox="1"/>
          <p:nvPr/>
        </p:nvSpPr>
        <p:spPr>
          <a:xfrm>
            <a:off x="883235" y="87618"/>
            <a:ext cx="6889299" cy="615521"/>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pPr algn="l"/>
            <a:r>
              <a:rPr lang="vi-VN" altLang="zh-CN" sz="3200" dirty="0">
                <a:ln w="38100">
                  <a:noFill/>
                </a:ln>
                <a:solidFill>
                  <a:srgbClr val="3E830E"/>
                </a:solidFill>
                <a:effectLst/>
                <a:latin typeface="Times New Roman" panose="02020603050405020304" pitchFamily="18" charset="0"/>
                <a:ea typeface="+mn-ea"/>
                <a:cs typeface="Times New Roman" panose="02020603050405020304" pitchFamily="18" charset="0"/>
                <a:sym typeface="+mn-lt"/>
              </a:rPr>
              <a:t>Hướng dẫn phân tích kiểu văn bản</a:t>
            </a:r>
            <a:endParaRPr lang="zh-CN" altLang="en-US" sz="3200" dirty="0">
              <a:ln w="38100">
                <a:noFill/>
              </a:ln>
              <a:solidFill>
                <a:srgbClr val="3E830E"/>
              </a:solidFill>
              <a:effectLst/>
              <a:latin typeface="Times New Roman" panose="02020603050405020304" pitchFamily="18" charset="0"/>
              <a:ea typeface="+mn-ea"/>
              <a:cs typeface="Times New Roman" panose="02020603050405020304" pitchFamily="18" charset="0"/>
              <a:sym typeface="+mn-lt"/>
            </a:endParaRPr>
          </a:p>
        </p:txBody>
      </p:sp>
      <p:pic>
        <p:nvPicPr>
          <p:cNvPr id="17" name="图片 16">
            <a:extLst>
              <a:ext uri="{FF2B5EF4-FFF2-40B4-BE49-F238E27FC236}">
                <a16:creationId xmlns:a16="http://schemas.microsoft.com/office/drawing/2014/main" id="{789CA887-C328-4EF8-BD37-F5F28B4E8A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9987915" y="0"/>
            <a:ext cx="2204085" cy="1661218"/>
          </a:xfrm>
          <a:prstGeom prst="rect">
            <a:avLst/>
          </a:prstGeom>
        </p:spPr>
      </p:pic>
      <p:sp>
        <p:nvSpPr>
          <p:cNvPr id="9" name="Rounded Rectangle 8">
            <a:extLst>
              <a:ext uri="{FF2B5EF4-FFF2-40B4-BE49-F238E27FC236}">
                <a16:creationId xmlns:a16="http://schemas.microsoft.com/office/drawing/2014/main" id="{394C3DE6-8BAD-86DC-6F0D-18DA12A153AF}"/>
              </a:ext>
            </a:extLst>
          </p:cNvPr>
          <p:cNvSpPr/>
          <p:nvPr/>
        </p:nvSpPr>
        <p:spPr>
          <a:xfrm>
            <a:off x="321699" y="871328"/>
            <a:ext cx="6240685" cy="46290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VN"/>
          </a:p>
        </p:txBody>
      </p:sp>
      <p:sp>
        <p:nvSpPr>
          <p:cNvPr id="10" name="TextBox 40">
            <a:extLst>
              <a:ext uri="{FF2B5EF4-FFF2-40B4-BE49-F238E27FC236}">
                <a16:creationId xmlns:a16="http://schemas.microsoft.com/office/drawing/2014/main" id="{B503F6FC-19BE-9389-F12C-0C63B25A68FD}"/>
              </a:ext>
            </a:extLst>
          </p:cNvPr>
          <p:cNvSpPr txBox="1"/>
          <p:nvPr/>
        </p:nvSpPr>
        <p:spPr>
          <a:xfrm>
            <a:off x="438806" y="882236"/>
            <a:ext cx="6340749" cy="4401205"/>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Thế giới năm qua</a:t>
            </a:r>
            <a:endParaRPr lang="en-US" sz="2800" dirty="0">
              <a:solidFill>
                <a:srgbClr val="FF0000"/>
              </a:solidFill>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qua bao tai </a:t>
            </a:r>
            <a:r>
              <a:rPr lang="en-US" sz="2800" dirty="0" err="1">
                <a:latin typeface="Times New Roman" panose="02020603050405020304" pitchFamily="18" charset="0"/>
                <a:cs typeface="Times New Roman" panose="02020603050405020304" pitchFamily="18" charset="0"/>
              </a:rPr>
              <a:t>ương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khủng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cs typeface="Times New Roman" panose="02020603050405020304" pitchFamily="18" charset="0"/>
              </a:rPr>
              <a:t> tai, </a:t>
            </a:r>
            <a:r>
              <a:rPr lang="en-US" sz="2800" dirty="0" err="1">
                <a:latin typeface="Times New Roman" panose="02020603050405020304" pitchFamily="18" charset="0"/>
                <a:cs typeface="Times New Roman" panose="02020603050405020304" pitchFamily="18" charset="0"/>
              </a:rPr>
              <a:t>dịch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bệnh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mãi</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Tang </a:t>
            </a:r>
            <a:r>
              <a:rPr lang="en-US" sz="2800" dirty="0" err="1">
                <a:latin typeface="Times New Roman" panose="02020603050405020304" pitchFamily="18" charset="0"/>
                <a:cs typeface="Times New Roman" panose="02020603050405020304" pitchFamily="18" charset="0"/>
              </a:rPr>
              <a:t>tóc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Tay </a:t>
            </a:r>
            <a:r>
              <a:rPr lang="en-US" sz="2800" dirty="0" err="1">
                <a:latin typeface="Times New Roman" panose="02020603050405020304" pitchFamily="18" charset="0"/>
                <a:cs typeface="Times New Roman" panose="02020603050405020304" pitchFamily="18" charset="0"/>
              </a:rPr>
              <a:t>nắm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mạnh</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Bao </a:t>
            </a:r>
            <a:r>
              <a:rPr lang="en-US" sz="2800" dirty="0" err="1">
                <a:latin typeface="Times New Roman" panose="02020603050405020304" pitchFamily="18" charset="0"/>
                <a:cs typeface="Times New Roman" panose="02020603050405020304" pitchFamily="18" charset="0"/>
              </a:rPr>
              <a:t>nhiêu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tan </a:t>
            </a:r>
            <a:r>
              <a:rPr lang="vi-VN" sz="2800" dirty="0">
                <a:latin typeface="Times New Roman" panose="02020603050405020304" pitchFamily="18" charset="0"/>
                <a:cs typeface="Times New Roman" panose="02020603050405020304" pitchFamily="18" charset="0"/>
              </a:rPr>
              <a:t>nhanh.</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Lương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Ngọc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Tuấn</a:t>
            </a:r>
            <a:r>
              <a:rPr lang="en-US" sz="2800" i="1" dirty="0">
                <a:latin typeface="Times New Roman" panose="02020603050405020304" pitchFamily="18" charset="0"/>
                <a:cs typeface="Times New Roman" panose="02020603050405020304" pitchFamily="18" charset="0"/>
              </a:rPr>
              <a:t>)</a:t>
            </a:r>
            <a:endParaRPr lang="zh-CN" altLang="en-US" sz="2800" i="1" dirty="0">
              <a:solidFill>
                <a:schemeClr val="bg1">
                  <a:lumMod val="50000"/>
                </a:schemeClr>
              </a:solidFill>
              <a:latin typeface="Times New Roman" panose="02020603050405020304" pitchFamily="18" charset="0"/>
              <a:cs typeface="Times New Roman" panose="02020603050405020304" pitchFamily="18" charset="0"/>
              <a:sym typeface="+mn-lt"/>
            </a:endParaRPr>
          </a:p>
        </p:txBody>
      </p:sp>
      <p:sp>
        <p:nvSpPr>
          <p:cNvPr id="4" name="Rounded Rectangle 3">
            <a:extLst>
              <a:ext uri="{FF2B5EF4-FFF2-40B4-BE49-F238E27FC236}">
                <a16:creationId xmlns:a16="http://schemas.microsoft.com/office/drawing/2014/main" id="{26C57FCA-BD48-1FE9-7BF5-3D713B5824FB}"/>
              </a:ext>
            </a:extLst>
          </p:cNvPr>
          <p:cNvSpPr/>
          <p:nvPr/>
        </p:nvSpPr>
        <p:spPr>
          <a:xfrm>
            <a:off x="8406847" y="1212500"/>
            <a:ext cx="2204085" cy="44871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 name="TextBox 5">
            <a:extLst>
              <a:ext uri="{FF2B5EF4-FFF2-40B4-BE49-F238E27FC236}">
                <a16:creationId xmlns:a16="http://schemas.microsoft.com/office/drawing/2014/main" id="{DEF3E1B9-6C94-3D25-9C72-74C328652073}"/>
              </a:ext>
            </a:extLst>
          </p:cNvPr>
          <p:cNvSpPr txBox="1"/>
          <p:nvPr/>
        </p:nvSpPr>
        <p:spPr>
          <a:xfrm>
            <a:off x="8681868" y="1225212"/>
            <a:ext cx="1826195" cy="390684"/>
          </a:xfrm>
          <a:prstGeom prst="rect">
            <a:avLst/>
          </a:prstGeom>
          <a:noFill/>
        </p:spPr>
        <p:txBody>
          <a:bodyPr wrap="square">
            <a:spAutoFit/>
          </a:bodyPr>
          <a:lstStyle/>
          <a:p>
            <a:pPr algn="just">
              <a:lnSpc>
                <a:spcPct val="115000"/>
              </a:lnSpc>
              <a:spcAft>
                <a:spcPts val="800"/>
              </a:spcAft>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1800" b="1" kern="1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 dung</a:t>
            </a:r>
            <a:endParaRPr lang="en-VN"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2B79EDC-7404-4741-43CF-2B9F8B223A89}"/>
              </a:ext>
            </a:extLst>
          </p:cNvPr>
          <p:cNvSpPr txBox="1"/>
          <p:nvPr/>
        </p:nvSpPr>
        <p:spPr>
          <a:xfrm>
            <a:off x="6909011" y="1789462"/>
            <a:ext cx="4936362" cy="1027782"/>
          </a:xfrm>
          <a:prstGeom prst="rect">
            <a:avLst/>
          </a:prstGeom>
          <a:noFill/>
        </p:spPr>
        <p:txBody>
          <a:bodyPr wrap="square">
            <a:spAutoFit/>
          </a:bodyPr>
          <a:lstStyle/>
          <a:p>
            <a:pPr marL="342900" lvl="0" indent="-342900" algn="just">
              <a:lnSpc>
                <a:spcPct val="115000"/>
              </a:lnSpc>
              <a:spcAft>
                <a:spcPts val="800"/>
              </a:spcAft>
              <a:buFont typeface="Wingdings" pitchFamily="2" charset="2"/>
              <a:buChar char=""/>
              <a:tabLst>
                <a:tab pos="457200" algn="l"/>
              </a:tabLst>
            </a:pPr>
            <a:r>
              <a:rPr lang="vi-VN" sz="1800" kern="100" dirty="0">
                <a:effectLst/>
                <a:latin typeface="Times New Roman" panose="02020603050405020304" pitchFamily="18" charset="0"/>
                <a:ea typeface="Calibri" panose="020F0502020204030204" pitchFamily="34" charset="0"/>
                <a:cs typeface="Times New Roman" panose="02020603050405020304" pitchFamily="18" charset="0"/>
              </a:rPr>
              <a:t>Bài thơ thể hiện cảm xúc của tác giả trước những biến cố mà thế giới phải gánh chịu và cách mà chúng ta vượt qua nó.</a:t>
            </a:r>
            <a:endParaRPr lang="en-VN"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9" name="Group 18">
            <a:extLst>
              <a:ext uri="{FF2B5EF4-FFF2-40B4-BE49-F238E27FC236}">
                <a16:creationId xmlns:a16="http://schemas.microsoft.com/office/drawing/2014/main" id="{97CA0950-DA1D-3504-EB05-7E9B1E0AF063}"/>
              </a:ext>
            </a:extLst>
          </p:cNvPr>
          <p:cNvGrpSpPr/>
          <p:nvPr/>
        </p:nvGrpSpPr>
        <p:grpSpPr>
          <a:xfrm>
            <a:off x="6679491" y="3820060"/>
            <a:ext cx="5532527" cy="1642478"/>
            <a:chOff x="6679491" y="3820060"/>
            <a:chExt cx="5532527" cy="1642478"/>
          </a:xfrm>
        </p:grpSpPr>
        <p:pic>
          <p:nvPicPr>
            <p:cNvPr id="8" name="Picture 7">
              <a:extLst>
                <a:ext uri="{FF2B5EF4-FFF2-40B4-BE49-F238E27FC236}">
                  <a16:creationId xmlns:a16="http://schemas.microsoft.com/office/drawing/2014/main" id="{61DE9399-903C-2CE8-CEC3-AC12275AD0BF}"/>
                </a:ext>
              </a:extLst>
            </p:cNvPr>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679491" y="3820060"/>
              <a:ext cx="5532527" cy="1642478"/>
            </a:xfrm>
            <a:prstGeom prst="rect">
              <a:avLst/>
            </a:prstGeom>
          </p:spPr>
        </p:pic>
        <p:sp>
          <p:nvSpPr>
            <p:cNvPr id="18" name="TextBox 17">
              <a:extLst>
                <a:ext uri="{FF2B5EF4-FFF2-40B4-BE49-F238E27FC236}">
                  <a16:creationId xmlns:a16="http://schemas.microsoft.com/office/drawing/2014/main" id="{087B6921-0C2F-469B-74E9-BC24AC45DD35}"/>
                </a:ext>
              </a:extLst>
            </p:cNvPr>
            <p:cNvSpPr txBox="1"/>
            <p:nvPr/>
          </p:nvSpPr>
          <p:spPr>
            <a:xfrm>
              <a:off x="6933939" y="3925876"/>
              <a:ext cx="4936362" cy="1346331"/>
            </a:xfrm>
            <a:prstGeom prst="rect">
              <a:avLst/>
            </a:prstGeom>
            <a:noFill/>
          </p:spPr>
          <p:txBody>
            <a:bodyPr wrap="square">
              <a:spAutoFit/>
            </a:bodyPr>
            <a:lstStyle/>
            <a:p>
              <a:pPr lvl="0" algn="just">
                <a:lnSpc>
                  <a:spcPct val="115000"/>
                </a:lnSpc>
                <a:spcAft>
                  <a:spcPts val="800"/>
                </a:spcAft>
                <a:tabLst>
                  <a:tab pos="457200" algn="l"/>
                </a:tabLst>
              </a:pPr>
              <a:r>
                <a:rPr lang="vi-VN" sz="1800" i="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Làm thơ không phải là chỉ miêu tả sự vật, hiện tượng mà còn phải thể hiện cảm xúc mới lạ, thú vị về cuộc sống. Bài thơ đã đáp ứng được  yêu cầu này hay chưa? Vì sao?</a:t>
              </a:r>
              <a:endParaRPr lang="en-VN"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1172876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500"/>
                                        <p:tgtEl>
                                          <p:spTgt spid="4"/>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5721FC75-7CC3-4EF9-883E-52078F6854BC}"/>
              </a:ext>
            </a:extLst>
          </p:cNvPr>
          <p:cNvGrpSpPr/>
          <p:nvPr/>
        </p:nvGrpSpPr>
        <p:grpSpPr>
          <a:xfrm>
            <a:off x="0" y="-7714"/>
            <a:ext cx="781498" cy="786472"/>
            <a:chOff x="6818812" y="2162158"/>
            <a:chExt cx="1038497" cy="934170"/>
          </a:xfrm>
        </p:grpSpPr>
        <p:pic>
          <p:nvPicPr>
            <p:cNvPr id="13" name="图片 12">
              <a:extLst>
                <a:ext uri="{FF2B5EF4-FFF2-40B4-BE49-F238E27FC236}">
                  <a16:creationId xmlns:a16="http://schemas.microsoft.com/office/drawing/2014/main" id="{7902552C-657F-4F90-81F3-82CB63A422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18812" y="2162158"/>
              <a:ext cx="986245" cy="934170"/>
            </a:xfrm>
            <a:prstGeom prst="rect">
              <a:avLst/>
            </a:prstGeom>
          </p:spPr>
        </p:pic>
        <p:sp>
          <p:nvSpPr>
            <p:cNvPr id="14" name="文本框 13">
              <a:extLst>
                <a:ext uri="{FF2B5EF4-FFF2-40B4-BE49-F238E27FC236}">
                  <a16:creationId xmlns:a16="http://schemas.microsoft.com/office/drawing/2014/main" id="{7B38970B-1E38-4095-B780-1D3CA3D13200}"/>
                </a:ext>
              </a:extLst>
            </p:cNvPr>
            <p:cNvSpPr txBox="1"/>
            <p:nvPr/>
          </p:nvSpPr>
          <p:spPr>
            <a:xfrm>
              <a:off x="6871064" y="2258412"/>
              <a:ext cx="986245" cy="731115"/>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vi-VN" altLang="zh-CN" sz="3200" dirty="0">
                  <a:ln w="38100">
                    <a:noFill/>
                  </a:ln>
                  <a:solidFill>
                    <a:srgbClr val="3E830E"/>
                  </a:solidFill>
                  <a:effectLst>
                    <a:outerShdw blurRad="50800" dist="38100" dir="2700000" algn="tl" rotWithShape="0">
                      <a:schemeClr val="accent6">
                        <a:lumMod val="50000"/>
                        <a:alpha val="40000"/>
                      </a:schemeClr>
                    </a:outerShdw>
                  </a:effectLst>
                  <a:latin typeface="Times New Roman" panose="02020603050405020304" pitchFamily="18" charset="0"/>
                  <a:ea typeface="+mn-ea"/>
                  <a:cs typeface="Times New Roman" panose="02020603050405020304" pitchFamily="18" charset="0"/>
                  <a:sym typeface="+mn-lt"/>
                </a:rPr>
                <a:t>III</a:t>
              </a:r>
              <a:endParaRPr lang="zh-CN" altLang="en-US" sz="3200" dirty="0">
                <a:ln w="38100">
                  <a:noFill/>
                </a:ln>
                <a:solidFill>
                  <a:srgbClr val="3E830E"/>
                </a:solidFill>
                <a:effectLst>
                  <a:outerShdw blurRad="50800" dist="38100" dir="2700000" algn="tl" rotWithShape="0">
                    <a:schemeClr val="accent6">
                      <a:lumMod val="50000"/>
                      <a:alpha val="40000"/>
                    </a:schemeClr>
                  </a:outerShdw>
                </a:effectLst>
                <a:latin typeface="Times New Roman" panose="02020603050405020304" pitchFamily="18" charset="0"/>
                <a:ea typeface="+mn-ea"/>
                <a:cs typeface="Times New Roman" panose="02020603050405020304" pitchFamily="18" charset="0"/>
                <a:sym typeface="+mn-lt"/>
              </a:endParaRPr>
            </a:p>
          </p:txBody>
        </p:sp>
      </p:grpSp>
      <p:sp>
        <p:nvSpPr>
          <p:cNvPr id="15" name="文本框 14">
            <a:extLst>
              <a:ext uri="{FF2B5EF4-FFF2-40B4-BE49-F238E27FC236}">
                <a16:creationId xmlns:a16="http://schemas.microsoft.com/office/drawing/2014/main" id="{CD6BF381-A719-4384-851C-0BF5DEF477F8}"/>
              </a:ext>
            </a:extLst>
          </p:cNvPr>
          <p:cNvSpPr txBox="1"/>
          <p:nvPr/>
        </p:nvSpPr>
        <p:spPr>
          <a:xfrm>
            <a:off x="742177" y="25017"/>
            <a:ext cx="5057504" cy="615521"/>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pPr algn="l"/>
            <a:r>
              <a:rPr lang="vi-VN" altLang="zh-CN" sz="3200" dirty="0">
                <a:ln w="38100">
                  <a:noFill/>
                </a:ln>
                <a:solidFill>
                  <a:srgbClr val="3E830E"/>
                </a:solidFill>
                <a:effectLst/>
                <a:latin typeface="Times New Roman" panose="02020603050405020304" pitchFamily="18" charset="0"/>
                <a:cs typeface="Times New Roman" panose="02020603050405020304" pitchFamily="18" charset="0"/>
                <a:sym typeface="+mn-lt"/>
              </a:rPr>
              <a:t>Hướng dẫn quy trình viết</a:t>
            </a:r>
            <a:endParaRPr lang="zh-CN" altLang="en-US" sz="3200" dirty="0">
              <a:ln w="38100">
                <a:noFill/>
              </a:ln>
              <a:solidFill>
                <a:srgbClr val="3E830E"/>
              </a:solidFill>
              <a:effectLst/>
              <a:latin typeface="Times New Roman" panose="02020603050405020304" pitchFamily="18" charset="0"/>
              <a:cs typeface="Times New Roman" panose="02020603050405020304" pitchFamily="18" charset="0"/>
              <a:sym typeface="+mn-lt"/>
            </a:endParaRPr>
          </a:p>
        </p:txBody>
      </p:sp>
      <p:pic>
        <p:nvPicPr>
          <p:cNvPr id="17" name="图片 16">
            <a:extLst>
              <a:ext uri="{FF2B5EF4-FFF2-40B4-BE49-F238E27FC236}">
                <a16:creationId xmlns:a16="http://schemas.microsoft.com/office/drawing/2014/main" id="{789CA887-C328-4EF8-BD37-F5F28B4E8A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9987915" y="0"/>
            <a:ext cx="2204085" cy="1661218"/>
          </a:xfrm>
          <a:prstGeom prst="rect">
            <a:avLst/>
          </a:prstGeom>
        </p:spPr>
      </p:pic>
      <p:pic>
        <p:nvPicPr>
          <p:cNvPr id="23" name="图片 3">
            <a:extLst>
              <a:ext uri="{FF2B5EF4-FFF2-40B4-BE49-F238E27FC236}">
                <a16:creationId xmlns:a16="http://schemas.microsoft.com/office/drawing/2014/main" id="{01AE8F4E-1540-0EE2-016C-BB317E2AF9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9360" y="531827"/>
            <a:ext cx="7527876" cy="1129391"/>
          </a:xfrm>
          <a:prstGeom prst="rect">
            <a:avLst/>
          </a:prstGeom>
        </p:spPr>
      </p:pic>
      <p:sp>
        <p:nvSpPr>
          <p:cNvPr id="24" name="TextBox 23">
            <a:extLst>
              <a:ext uri="{FF2B5EF4-FFF2-40B4-BE49-F238E27FC236}">
                <a16:creationId xmlns:a16="http://schemas.microsoft.com/office/drawing/2014/main" id="{0E0E44AB-F30A-7FA6-CA79-263AC1BF63EA}"/>
              </a:ext>
            </a:extLst>
          </p:cNvPr>
          <p:cNvSpPr txBox="1"/>
          <p:nvPr/>
        </p:nvSpPr>
        <p:spPr>
          <a:xfrm>
            <a:off x="3097530" y="781801"/>
            <a:ext cx="6515100" cy="646331"/>
          </a:xfrm>
          <a:prstGeom prst="rect">
            <a:avLst/>
          </a:prstGeom>
          <a:noFill/>
        </p:spPr>
        <p:txBody>
          <a:bodyPr wrap="square" rtlCol="0">
            <a:spAutoFit/>
          </a:bodyPr>
          <a:lstStyle/>
          <a:p>
            <a:r>
              <a:rPr lang="en-VN" b="1" dirty="0">
                <a:latin typeface="Times New Roman" panose="02020603050405020304" pitchFamily="18" charset="0"/>
                <a:cs typeface="Times New Roman" panose="02020603050405020304" pitchFamily="18" charset="0"/>
              </a:rPr>
              <a:t>Đề bài: Làm một bài thơ sáu chữ hoặc bảy chữ thể hiện cảm xúc của em về một sự vật hoặc hiện tượng nào đó trong cuộc sống.</a:t>
            </a:r>
          </a:p>
        </p:txBody>
      </p:sp>
      <p:sp>
        <p:nvSpPr>
          <p:cNvPr id="25" name="Rounded Rectangle 24">
            <a:extLst>
              <a:ext uri="{FF2B5EF4-FFF2-40B4-BE49-F238E27FC236}">
                <a16:creationId xmlns:a16="http://schemas.microsoft.com/office/drawing/2014/main" id="{FB2CB0B1-3603-1565-77EB-B490702A4229}"/>
              </a:ext>
            </a:extLst>
          </p:cNvPr>
          <p:cNvSpPr/>
          <p:nvPr/>
        </p:nvSpPr>
        <p:spPr>
          <a:xfrm>
            <a:off x="800548" y="2268346"/>
            <a:ext cx="6553058" cy="23607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VN"/>
          </a:p>
        </p:txBody>
      </p:sp>
      <p:grpSp>
        <p:nvGrpSpPr>
          <p:cNvPr id="29" name="Group 28">
            <a:extLst>
              <a:ext uri="{FF2B5EF4-FFF2-40B4-BE49-F238E27FC236}">
                <a16:creationId xmlns:a16="http://schemas.microsoft.com/office/drawing/2014/main" id="{219D2DF4-12B6-C7A5-0B40-8053456841F2}"/>
              </a:ext>
            </a:extLst>
          </p:cNvPr>
          <p:cNvGrpSpPr/>
          <p:nvPr/>
        </p:nvGrpSpPr>
        <p:grpSpPr>
          <a:xfrm>
            <a:off x="2612535" y="1884381"/>
            <a:ext cx="2582320" cy="491490"/>
            <a:chOff x="2638841" y="1802481"/>
            <a:chExt cx="2582320" cy="491490"/>
          </a:xfrm>
        </p:grpSpPr>
        <p:sp>
          <p:nvSpPr>
            <p:cNvPr id="26" name="Rounded Rectangle 25">
              <a:extLst>
                <a:ext uri="{FF2B5EF4-FFF2-40B4-BE49-F238E27FC236}">
                  <a16:creationId xmlns:a16="http://schemas.microsoft.com/office/drawing/2014/main" id="{3A78AB99-E148-B0B4-233F-8493DF477475}"/>
                </a:ext>
              </a:extLst>
            </p:cNvPr>
            <p:cNvSpPr/>
            <p:nvPr/>
          </p:nvSpPr>
          <p:spPr>
            <a:xfrm>
              <a:off x="2638841" y="1802481"/>
              <a:ext cx="2477959" cy="49149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7" name="TextBox 26">
              <a:extLst>
                <a:ext uri="{FF2B5EF4-FFF2-40B4-BE49-F238E27FC236}">
                  <a16:creationId xmlns:a16="http://schemas.microsoft.com/office/drawing/2014/main" id="{E63A9135-45B6-223B-572C-AFFD975AE287}"/>
                </a:ext>
              </a:extLst>
            </p:cNvPr>
            <p:cNvSpPr txBox="1"/>
            <p:nvPr/>
          </p:nvSpPr>
          <p:spPr>
            <a:xfrm>
              <a:off x="2743201" y="1843812"/>
              <a:ext cx="2477960" cy="390684"/>
            </a:xfrm>
            <a:prstGeom prst="rect">
              <a:avLst/>
            </a:prstGeom>
            <a:noFill/>
          </p:spPr>
          <p:txBody>
            <a:bodyPr wrap="square">
              <a:spAutoFit/>
            </a:bodyPr>
            <a:lstStyle/>
            <a:p>
              <a:pPr algn="just">
                <a:lnSpc>
                  <a:spcPct val="115000"/>
                </a:lnSpc>
                <a:spcAft>
                  <a:spcPts val="800"/>
                </a:spcAft>
              </a:pPr>
              <a:r>
                <a:rPr lang="en-US" sz="1800" b="1" kern="1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1800" b="1" kern="1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00" dirty="0" err="1">
                  <a:effectLst/>
                  <a:latin typeface="Times New Roman" panose="02020603050405020304" pitchFamily="18" charset="0"/>
                  <a:ea typeface="Calibri" panose="020F0502020204030204" pitchFamily="34" charset="0"/>
                  <a:cs typeface="Times New Roman" panose="02020603050405020304" pitchFamily="18" charset="0"/>
                </a:rPr>
                <a:t>viết</a:t>
              </a:r>
              <a:endParaRPr lang="en-VN" sz="1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8" name="TextBox 27">
            <a:extLst>
              <a:ext uri="{FF2B5EF4-FFF2-40B4-BE49-F238E27FC236}">
                <a16:creationId xmlns:a16="http://schemas.microsoft.com/office/drawing/2014/main" id="{9A83C7A1-C49D-CD39-E432-E3E6F67FE213}"/>
              </a:ext>
            </a:extLst>
          </p:cNvPr>
          <p:cNvSpPr txBox="1"/>
          <p:nvPr/>
        </p:nvSpPr>
        <p:spPr>
          <a:xfrm>
            <a:off x="894256" y="2358261"/>
            <a:ext cx="6459350" cy="2291205"/>
          </a:xfrm>
          <a:prstGeom prst="rect">
            <a:avLst/>
          </a:prstGeom>
          <a:noFill/>
        </p:spPr>
        <p:txBody>
          <a:bodyPr wrap="square">
            <a:spAutoFit/>
          </a:bodyPr>
          <a:lstStyle/>
          <a:p>
            <a:pPr algn="just">
              <a:lnSpc>
                <a:spcPct val="115000"/>
              </a:lnSpc>
              <a:spcAft>
                <a:spcPts val="800"/>
              </a:spcAft>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ca. </a:t>
            </a:r>
          </a:p>
          <a:p>
            <a:pPr algn="just">
              <a:lnSpc>
                <a:spcPct val="115000"/>
              </a:lnSpc>
              <a:spcAft>
                <a:spcPts val="800"/>
              </a:spcAft>
            </a:pP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biệt</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vi-VN" sz="1800" kern="100" dirty="0">
                <a:effectLst/>
                <a:latin typeface="Times New Roman" panose="02020603050405020304" pitchFamily="18" charset="0"/>
                <a:ea typeface="Calibri" panose="020F0502020204030204" pitchFamily="34" charset="0"/>
                <a:cs typeface="Times New Roman" panose="02020603050405020304" pitchFamily="18" charset="0"/>
              </a:rPr>
              <a:t> cuộc sống</a:t>
            </a:r>
            <a:endParaRPr lang="en-VN"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00"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00" dirty="0" err="1">
                <a:effectLst/>
                <a:latin typeface="Times New Roman" panose="02020603050405020304" pitchFamily="18" charset="0"/>
                <a:ea typeface="Calibri" panose="020F0502020204030204" pitchFamily="34" charset="0"/>
                <a:cs typeface="Times New Roman" panose="02020603050405020304" pitchFamily="18" charset="0"/>
              </a:rPr>
              <a:t>đích</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chia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sẻ</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xúc</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VN"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00" dirty="0" err="1">
                <a:effectLst/>
                <a:latin typeface="Times New Roman" panose="02020603050405020304" pitchFamily="18" charset="0"/>
                <a:ea typeface="Calibri" panose="020F0502020204030204" pitchFamily="34" charset="0"/>
                <a:cs typeface="Times New Roman" panose="02020603050405020304" pitchFamily="18" charset="0"/>
              </a:rPr>
              <a:t>tài</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6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chữ</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7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chữ</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xúc</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VN"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1" name="Picture 30">
            <a:extLst>
              <a:ext uri="{FF2B5EF4-FFF2-40B4-BE49-F238E27FC236}">
                <a16:creationId xmlns:a16="http://schemas.microsoft.com/office/drawing/2014/main" id="{B567D725-C90F-0686-DF79-43D503B45C30}"/>
              </a:ext>
            </a:extLst>
          </p:cNvPr>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473206" y="3202782"/>
            <a:ext cx="4647946" cy="3516908"/>
          </a:xfrm>
          <a:prstGeom prst="rect">
            <a:avLst/>
          </a:prstGeom>
        </p:spPr>
      </p:pic>
      <p:sp>
        <p:nvSpPr>
          <p:cNvPr id="39" name="TextBox 38">
            <a:extLst>
              <a:ext uri="{FF2B5EF4-FFF2-40B4-BE49-F238E27FC236}">
                <a16:creationId xmlns:a16="http://schemas.microsoft.com/office/drawing/2014/main" id="{C34F5B03-DF08-D060-7988-FBF36653E115}"/>
              </a:ext>
            </a:extLst>
          </p:cNvPr>
          <p:cNvSpPr txBox="1"/>
          <p:nvPr/>
        </p:nvSpPr>
        <p:spPr>
          <a:xfrm>
            <a:off x="7757466" y="4150521"/>
            <a:ext cx="4426230" cy="1588384"/>
          </a:xfrm>
          <a:prstGeom prst="rect">
            <a:avLst/>
          </a:prstGeom>
          <a:noFill/>
        </p:spPr>
        <p:txBody>
          <a:bodyPr wrap="square">
            <a:spAutoFit/>
          </a:bodyPr>
          <a:lstStyle/>
          <a:p>
            <a:pPr algn="ctr">
              <a:lnSpc>
                <a:spcPct val="115000"/>
              </a:lnSpc>
              <a:spcAft>
                <a:spcPts val="800"/>
              </a:spcAft>
            </a:pP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Theo </a:t>
            </a:r>
            <a:r>
              <a:rPr lang="en-US" sz="18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em</a:t>
            </a:r>
            <a:endParaRPr lang="en-VN"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này</a:t>
            </a: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nhằm</a:t>
            </a: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mục</a:t>
            </a: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đích</a:t>
            </a: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VN"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ai?</a:t>
            </a:r>
            <a:endParaRPr lang="en-VN"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Em</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định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viết</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về</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đề</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tài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gì</a:t>
            </a:r>
            <a:r>
              <a:rPr lang="en-US" sz="1800" dirty="0">
                <a:solidFill>
                  <a:schemeClr val="bg1"/>
                </a:solidFill>
                <a:effectLst/>
                <a:latin typeface="Times New Roman" panose="02020603050405020304" pitchFamily="18" charset="0"/>
                <a:ea typeface="Calibri" panose="020F0502020204030204" pitchFamily="34" charset="0"/>
              </a:rPr>
              <a:t>?</a:t>
            </a:r>
            <a:r>
              <a:rPr lang="en-VN" dirty="0">
                <a:solidFill>
                  <a:schemeClr val="bg1"/>
                </a:solidFill>
                <a:effectLst/>
              </a:rPr>
              <a:t> </a:t>
            </a:r>
            <a:endParaRPr lang="en-VN" dirty="0">
              <a:solidFill>
                <a:schemeClr val="bg1"/>
              </a:solidFill>
            </a:endParaRPr>
          </a:p>
        </p:txBody>
      </p:sp>
    </p:spTree>
    <p:extLst>
      <p:ext uri="{BB962C8B-B14F-4D97-AF65-F5344CB8AC3E}">
        <p14:creationId xmlns:p14="http://schemas.microsoft.com/office/powerpoint/2010/main" val="2855189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heckerboard(across)">
                                      <p:cBhvr>
                                        <p:cTn id="7" dur="500"/>
                                        <p:tgtEl>
                                          <p:spTgt spid="24"/>
                                        </p:tgtEl>
                                      </p:cBhvr>
                                    </p:animEffect>
                                  </p:childTnLst>
                                </p:cTn>
                              </p:par>
                              <p:par>
                                <p:cTn id="8" presetID="5" presetClass="entr" presetSubtype="1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heckerboard(across)">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dissolve">
                                      <p:cBhvr>
                                        <p:cTn id="15" dur="500"/>
                                        <p:tgtEl>
                                          <p:spTgt spid="29"/>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dissolve">
                                      <p:cBhvr>
                                        <p:cTn id="18" dur="500"/>
                                        <p:tgtEl>
                                          <p:spTgt spid="25"/>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dissolve">
                                      <p:cBhvr>
                                        <p:cTn id="21" dur="500"/>
                                        <p:tgtEl>
                                          <p:spTgt spid="39"/>
                                        </p:tgtEl>
                                      </p:cBhvr>
                                    </p:animEffect>
                                  </p:childTnLst>
                                </p:cTn>
                              </p:par>
                              <p:par>
                                <p:cTn id="22" presetID="9" presetClass="entr" presetSubtype="0"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dissolve">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checkerboard(across)">
                                      <p:cBhvr>
                                        <p:cTn id="2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28" grpId="0"/>
      <p:bldP spid="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1499</Words>
  <Application>Microsoft Office PowerPoint</Application>
  <PresentationFormat>Widescreen</PresentationFormat>
  <Paragraphs>143</Paragraphs>
  <Slides>14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맑은 고딕</vt:lpstr>
      <vt:lpstr>Arial</vt:lpstr>
      <vt:lpstr>Calibri</vt:lpstr>
      <vt:lpstr>Calibri Light</vt:lpstr>
      <vt:lpstr>等线</vt:lpstr>
      <vt:lpstr>KaiTi</vt:lpstr>
      <vt:lpstr>Symbol</vt:lpstr>
      <vt:lpstr>Times New Roman</vt:lpstr>
      <vt:lpstr>Wingdings</vt:lpstr>
      <vt:lpstr>Yuanti SC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 Nguyen</dc:creator>
  <cp:lastModifiedBy>Van Nguyen</cp:lastModifiedBy>
  <cp:revision>4</cp:revision>
  <dcterms:created xsi:type="dcterms:W3CDTF">2023-08-19T13:56:27Z</dcterms:created>
  <dcterms:modified xsi:type="dcterms:W3CDTF">2023-09-17T14:09:21Z</dcterms:modified>
</cp:coreProperties>
</file>